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896630-5A2C-43E8-BDB4-D10286FEEED7}"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200881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96630-5A2C-43E8-BDB4-D10286FEEED7}"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199673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96630-5A2C-43E8-BDB4-D10286FEEED7}"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108853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96630-5A2C-43E8-BDB4-D10286FEEED7}"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96616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896630-5A2C-43E8-BDB4-D10286FEEED7}"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416567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896630-5A2C-43E8-BDB4-D10286FEEED7}"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200737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896630-5A2C-43E8-BDB4-D10286FEEED7}"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1759043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896630-5A2C-43E8-BDB4-D10286FEEED7}"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366710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896630-5A2C-43E8-BDB4-D10286FEEED7}"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2430236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896630-5A2C-43E8-BDB4-D10286FEEED7}"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79694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896630-5A2C-43E8-BDB4-D10286FEEED7}"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3D853-2EB1-4E20-9A28-AB5D4EAB8FB5}" type="slidenum">
              <a:rPr lang="en-US" smtClean="0"/>
              <a:t>‹#›</a:t>
            </a:fld>
            <a:endParaRPr lang="en-US"/>
          </a:p>
        </p:txBody>
      </p:sp>
    </p:spTree>
    <p:extLst>
      <p:ext uri="{BB962C8B-B14F-4D97-AF65-F5344CB8AC3E}">
        <p14:creationId xmlns:p14="http://schemas.microsoft.com/office/powerpoint/2010/main" val="1752024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96630-5A2C-43E8-BDB4-D10286FEEED7}" type="datetimeFigureOut">
              <a:rPr lang="en-US" smtClean="0"/>
              <a:t>11/18/2018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3D853-2EB1-4E20-9A28-AB5D4EAB8FB5}" type="slidenum">
              <a:rPr lang="en-US" smtClean="0"/>
              <a:t>‹#›</a:t>
            </a:fld>
            <a:endParaRPr lang="en-US"/>
          </a:p>
        </p:txBody>
      </p:sp>
    </p:spTree>
    <p:extLst>
      <p:ext uri="{BB962C8B-B14F-4D97-AF65-F5344CB8AC3E}">
        <p14:creationId xmlns:p14="http://schemas.microsoft.com/office/powerpoint/2010/main" val="132889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609602"/>
            <a:ext cx="8420100" cy="1470025"/>
          </a:xfrm>
        </p:spPr>
        <p:txBody>
          <a:bodyPr>
            <a:normAutofit fontScale="90000"/>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Highway Materials</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Lecture - 14</a:t>
            </a:r>
            <a:endParaRPr lang="en-US" dirty="0"/>
          </a:p>
        </p:txBody>
      </p:sp>
      <p:sp>
        <p:nvSpPr>
          <p:cNvPr id="3" name="Subtitle 2"/>
          <p:cNvSpPr>
            <a:spLocks noGrp="1"/>
          </p:cNvSpPr>
          <p:nvPr>
            <p:ph type="subTitle" idx="1"/>
          </p:nvPr>
        </p:nvSpPr>
        <p:spPr>
          <a:xfrm>
            <a:off x="2628900" y="2286000"/>
            <a:ext cx="6934200" cy="3048000"/>
          </a:xfrm>
        </p:spPr>
        <p:txBody>
          <a:bodyPr>
            <a:noAutofit/>
          </a:bodyPr>
          <a:lstStyle/>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Designed and presented </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By</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Asst. Prof. Dr. Raquim Nihad Zehawi</a:t>
            </a:r>
          </a:p>
          <a:p>
            <a:endParaRPr lang="en-US" sz="2800" dirty="0"/>
          </a:p>
        </p:txBody>
      </p:sp>
    </p:spTree>
    <p:extLst>
      <p:ext uri="{BB962C8B-B14F-4D97-AF65-F5344CB8AC3E}">
        <p14:creationId xmlns:p14="http://schemas.microsoft.com/office/powerpoint/2010/main" val="1514035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52401"/>
            <a:ext cx="9525000" cy="954107"/>
          </a:xfrm>
          <a:prstGeom prst="rect">
            <a:avLst/>
          </a:prstGeom>
        </p:spPr>
        <p:txBody>
          <a:bodyPr wrap="square">
            <a:spAutoFit/>
          </a:bodyPr>
          <a:lstStyle/>
          <a:p>
            <a:r>
              <a:rPr lang="en-US" sz="2800" dirty="0">
                <a:solidFill>
                  <a:srgbClr val="002060"/>
                </a:solidFill>
                <a:latin typeface="Times New Roman" panose="02020603050405020304" pitchFamily="18" charset="0"/>
                <a:cs typeface="Times New Roman" panose="02020603050405020304" pitchFamily="18" charset="0"/>
              </a:rPr>
              <a:t>3) </a:t>
            </a:r>
            <a:r>
              <a:rPr lang="en-US" sz="2800" i="1" dirty="0">
                <a:solidFill>
                  <a:srgbClr val="002060"/>
                </a:solidFill>
                <a:latin typeface="Times New Roman" panose="02020603050405020304" pitchFamily="18" charset="0"/>
                <a:cs typeface="Times New Roman" panose="02020603050405020304" pitchFamily="18" charset="0"/>
              </a:rPr>
              <a:t>Flexibility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The </a:t>
            </a:r>
            <a:r>
              <a:rPr lang="en-US" sz="2800" dirty="0">
                <a:solidFill>
                  <a:srgbClr val="C00000"/>
                </a:solidFill>
                <a:latin typeface="Times New Roman" panose="02020603050405020304" pitchFamily="18" charset="0"/>
                <a:cs typeface="Times New Roman" panose="02020603050405020304" pitchFamily="18" charset="0"/>
              </a:rPr>
              <a:t>ability to bend repeatedly </a:t>
            </a:r>
            <a:r>
              <a:rPr lang="en-US" sz="2800" dirty="0">
                <a:solidFill>
                  <a:srgbClr val="C00000"/>
                </a:solidFill>
                <a:latin typeface="Times New Roman" panose="02020603050405020304" pitchFamily="18" charset="0"/>
                <a:cs typeface="Times New Roman" panose="02020603050405020304" pitchFamily="18" charset="0"/>
              </a:rPr>
              <a:t>without fracture.  </a:t>
            </a:r>
          </a:p>
          <a:p>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fatigue resistance) </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85022" y="1447801"/>
            <a:ext cx="9296400" cy="954107"/>
          </a:xfrm>
          <a:prstGeom prst="rect">
            <a:avLst/>
          </a:prstGeom>
        </p:spPr>
        <p:txBody>
          <a:bodyPr wrap="square">
            <a:spAutoFit/>
          </a:bodyPr>
          <a:lstStyle/>
          <a:p>
            <a:r>
              <a:rPr lang="en-US" sz="2800" dirty="0">
                <a:solidFill>
                  <a:srgbClr val="002060"/>
                </a:solidFill>
                <a:latin typeface="Times New Roman" panose="02020603050405020304" pitchFamily="18" charset="0"/>
                <a:cs typeface="Times New Roman" panose="02020603050405020304" pitchFamily="18" charset="0"/>
              </a:rPr>
              <a:t>4) </a:t>
            </a:r>
            <a:r>
              <a:rPr lang="en-US" sz="2800" i="1" dirty="0">
                <a:solidFill>
                  <a:srgbClr val="002060"/>
                </a:solidFill>
                <a:latin typeface="Times New Roman" panose="02020603050405020304" pitchFamily="18" charset="0"/>
                <a:cs typeface="Times New Roman" panose="02020603050405020304" pitchFamily="18" charset="0"/>
              </a:rPr>
              <a:t>Skid resistance</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The </a:t>
            </a:r>
            <a:r>
              <a:rPr lang="en-US" sz="2800" dirty="0">
                <a:solidFill>
                  <a:srgbClr val="C00000"/>
                </a:solidFill>
                <a:latin typeface="Times New Roman" panose="02020603050405020304" pitchFamily="18" charset="0"/>
                <a:cs typeface="Times New Roman" panose="02020603050405020304" pitchFamily="18" charset="0"/>
              </a:rPr>
              <a:t>ability to provide safe coefficient of </a:t>
            </a:r>
            <a:endParaRPr lang="en-US" sz="2800" dirty="0">
              <a:solidFill>
                <a:srgbClr val="C00000"/>
              </a:solidFill>
              <a:latin typeface="Times New Roman" panose="02020603050405020304" pitchFamily="18" charset="0"/>
              <a:cs typeface="Times New Roman" panose="02020603050405020304" pitchFamily="18" charset="0"/>
            </a:endParaRPr>
          </a:p>
          <a:p>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friction</a:t>
            </a:r>
            <a:r>
              <a:rPr lang="en-US" sz="2800" dirty="0">
                <a:solidFill>
                  <a:srgbClr val="C00000"/>
                </a:solidFill>
                <a:latin typeface="Times New Roman" panose="02020603050405020304" pitchFamily="18" charset="0"/>
                <a:cs typeface="Times New Roman" panose="02020603050405020304" pitchFamily="18" charset="0"/>
              </a:rPr>
              <a:t>.</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6324600" y="2042362"/>
            <a:ext cx="1962397"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Asphalt content</a:t>
            </a:r>
            <a:endParaRPr lang="ar-IQ" sz="2200" dirty="0">
              <a:latin typeface="Times New Roman" panose="02020603050405020304" pitchFamily="18" charset="0"/>
              <a:cs typeface="Times New Roman" panose="02020603050405020304" pitchFamily="18" charset="0"/>
            </a:endParaRPr>
          </a:p>
        </p:txBody>
      </p:sp>
      <p:sp>
        <p:nvSpPr>
          <p:cNvPr id="7" name="Rectangle 6"/>
          <p:cNvSpPr/>
          <p:nvPr/>
        </p:nvSpPr>
        <p:spPr>
          <a:xfrm>
            <a:off x="6324601" y="2775859"/>
            <a:ext cx="3139001"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Gradation (dense or open)</a:t>
            </a:r>
            <a:endParaRPr lang="ar-IQ" sz="2200" dirty="0">
              <a:latin typeface="Times New Roman" panose="02020603050405020304" pitchFamily="18" charset="0"/>
              <a:cs typeface="Times New Roman" panose="02020603050405020304" pitchFamily="18" charset="0"/>
            </a:endParaRPr>
          </a:p>
        </p:txBody>
      </p:sp>
      <p:sp>
        <p:nvSpPr>
          <p:cNvPr id="8" name="Rectangle 7"/>
          <p:cNvSpPr/>
          <p:nvPr/>
        </p:nvSpPr>
        <p:spPr>
          <a:xfrm>
            <a:off x="1839316" y="2809037"/>
            <a:ext cx="3228961" cy="400110"/>
          </a:xfrm>
          <a:prstGeom prst="rect">
            <a:avLst/>
          </a:prstGeom>
        </p:spPr>
        <p:txBody>
          <a:bodyPr wrap="none">
            <a:spAutoFit/>
          </a:bodyPr>
          <a:lstStyle/>
          <a:p>
            <a:r>
              <a:rPr lang="en-US" sz="2000" dirty="0">
                <a:solidFill>
                  <a:srgbClr val="002060"/>
                </a:solidFill>
              </a:rPr>
              <a:t>Skid resistance is affected </a:t>
            </a:r>
            <a:r>
              <a:rPr lang="en-US" sz="2000" dirty="0">
                <a:solidFill>
                  <a:srgbClr val="002060"/>
                </a:solidFill>
              </a:rPr>
              <a:t>by:</a:t>
            </a:r>
            <a:endParaRPr lang="ar-IQ" sz="2000" dirty="0">
              <a:solidFill>
                <a:srgbClr val="002060"/>
              </a:solidFill>
            </a:endParaRPr>
          </a:p>
        </p:txBody>
      </p:sp>
      <p:sp>
        <p:nvSpPr>
          <p:cNvPr id="9" name="Rectangle 8"/>
          <p:cNvSpPr/>
          <p:nvPr/>
        </p:nvSpPr>
        <p:spPr>
          <a:xfrm>
            <a:off x="1360001" y="3810000"/>
            <a:ext cx="6781800" cy="523220"/>
          </a:xfrm>
          <a:prstGeom prst="rect">
            <a:avLst/>
          </a:prstGeom>
        </p:spPr>
        <p:txBody>
          <a:bodyPr wrap="square">
            <a:spAutoFit/>
          </a:bodyPr>
          <a:lstStyle/>
          <a:p>
            <a:r>
              <a:rPr lang="en-US" sz="2800" dirty="0">
                <a:solidFill>
                  <a:srgbClr val="002060"/>
                </a:solidFill>
                <a:latin typeface="Times New Roman" panose="02020603050405020304" pitchFamily="18" charset="0"/>
                <a:cs typeface="Times New Roman" panose="02020603050405020304" pitchFamily="18" charset="0"/>
              </a:rPr>
              <a:t>5) </a:t>
            </a:r>
            <a:r>
              <a:rPr lang="en-US" sz="2800" i="1" dirty="0">
                <a:solidFill>
                  <a:srgbClr val="002060"/>
                </a:solidFill>
                <a:latin typeface="Times New Roman" panose="02020603050405020304" pitchFamily="18" charset="0"/>
                <a:cs typeface="Times New Roman" panose="02020603050405020304" pitchFamily="18" charset="0"/>
              </a:rPr>
              <a:t>Imperviousness:      </a:t>
            </a:r>
            <a:r>
              <a:rPr lang="en-US" sz="2800" dirty="0">
                <a:solidFill>
                  <a:srgbClr val="C00000"/>
                </a:solidFill>
                <a:latin typeface="Times New Roman" panose="02020603050405020304" pitchFamily="18" charset="0"/>
                <a:cs typeface="Times New Roman" panose="02020603050405020304" pitchFamily="18" charset="0"/>
              </a:rPr>
              <a:t>Lack of permeability </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385022" y="4724400"/>
            <a:ext cx="9507940" cy="954107"/>
          </a:xfrm>
          <a:prstGeom prst="rect">
            <a:avLst/>
          </a:prstGeom>
        </p:spPr>
        <p:txBody>
          <a:bodyPr wrap="square">
            <a:spAutoFit/>
          </a:bodyPr>
          <a:lstStyle/>
          <a:p>
            <a:r>
              <a:rPr lang="en-US" sz="2800" dirty="0">
                <a:solidFill>
                  <a:srgbClr val="002060"/>
                </a:solidFill>
                <a:latin typeface="Times New Roman" panose="02020603050405020304" pitchFamily="18" charset="0"/>
                <a:cs typeface="Times New Roman" panose="02020603050405020304" pitchFamily="18" charset="0"/>
              </a:rPr>
              <a:t>6) </a:t>
            </a:r>
            <a:r>
              <a:rPr lang="en-US" sz="2800" i="1" dirty="0">
                <a:solidFill>
                  <a:srgbClr val="002060"/>
                </a:solidFill>
                <a:latin typeface="Times New Roman" panose="02020603050405020304" pitchFamily="18" charset="0"/>
                <a:cs typeface="Times New Roman" panose="02020603050405020304" pitchFamily="18" charset="0"/>
              </a:rPr>
              <a:t>Workability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The </a:t>
            </a:r>
            <a:r>
              <a:rPr lang="en-US" sz="2800" dirty="0">
                <a:solidFill>
                  <a:srgbClr val="C00000"/>
                </a:solidFill>
                <a:latin typeface="Times New Roman" panose="02020603050405020304" pitchFamily="18" charset="0"/>
                <a:cs typeface="Times New Roman" panose="02020603050405020304" pitchFamily="18" charset="0"/>
              </a:rPr>
              <a:t>ability to provide </a:t>
            </a:r>
            <a:r>
              <a:rPr lang="en-US" sz="2800" dirty="0">
                <a:solidFill>
                  <a:srgbClr val="C00000"/>
                </a:solidFill>
                <a:latin typeface="Times New Roman" panose="02020603050405020304" pitchFamily="18" charset="0"/>
                <a:cs typeface="Times New Roman" panose="02020603050405020304" pitchFamily="18" charset="0"/>
              </a:rPr>
              <a:t>smooth </a:t>
            </a:r>
            <a:r>
              <a:rPr lang="en-US" sz="2800" dirty="0">
                <a:solidFill>
                  <a:srgbClr val="C00000"/>
                </a:solidFill>
                <a:latin typeface="Times New Roman" panose="02020603050405020304" pitchFamily="18" charset="0"/>
                <a:cs typeface="Times New Roman" panose="02020603050405020304" pitchFamily="18" charset="0"/>
              </a:rPr>
              <a:t>shaping of the </a:t>
            </a:r>
            <a:endParaRPr lang="en-US" sz="2800" dirty="0">
              <a:solidFill>
                <a:srgbClr val="C00000"/>
              </a:solidFill>
              <a:latin typeface="Times New Roman" panose="02020603050405020304" pitchFamily="18" charset="0"/>
              <a:cs typeface="Times New Roman" panose="02020603050405020304" pitchFamily="18" charset="0"/>
            </a:endParaRPr>
          </a:p>
          <a:p>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finished </a:t>
            </a:r>
            <a:r>
              <a:rPr lang="en-US" sz="2800" dirty="0">
                <a:solidFill>
                  <a:srgbClr val="C00000"/>
                </a:solidFill>
                <a:latin typeface="Times New Roman" panose="02020603050405020304" pitchFamily="18" charset="0"/>
                <a:cs typeface="Times New Roman" panose="02020603050405020304" pitchFamily="18" charset="0"/>
              </a:rPr>
              <a:t>pavement.</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6324600" y="5688323"/>
            <a:ext cx="3709670"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Balanced </a:t>
            </a:r>
            <a:r>
              <a:rPr lang="en-US" sz="2200" dirty="0">
                <a:latin typeface="Times New Roman" panose="02020603050405020304" pitchFamily="18" charset="0"/>
                <a:cs typeface="Times New Roman" panose="02020603050405020304" pitchFamily="18" charset="0"/>
              </a:rPr>
              <a:t>portions </a:t>
            </a:r>
            <a:r>
              <a:rPr lang="en-US" sz="2200" dirty="0">
                <a:latin typeface="Times New Roman" panose="02020603050405020304" pitchFamily="18" charset="0"/>
                <a:cs typeface="Times New Roman" panose="02020603050405020304" pitchFamily="18" charset="0"/>
              </a:rPr>
              <a:t>of materials </a:t>
            </a:r>
            <a:endParaRPr lang="ar-IQ" sz="2200" dirty="0">
              <a:latin typeface="Times New Roman" panose="02020603050405020304" pitchFamily="18" charset="0"/>
              <a:cs typeface="Times New Roman" panose="02020603050405020304" pitchFamily="18" charset="0"/>
            </a:endParaRPr>
          </a:p>
        </p:txBody>
      </p:sp>
      <p:sp>
        <p:nvSpPr>
          <p:cNvPr id="13" name="Rectangle 12"/>
          <p:cNvSpPr/>
          <p:nvPr/>
        </p:nvSpPr>
        <p:spPr>
          <a:xfrm>
            <a:off x="6324601" y="6352851"/>
            <a:ext cx="2590517"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Efficient equipment's</a:t>
            </a:r>
            <a:endParaRPr lang="ar-IQ" sz="2200" dirty="0">
              <a:latin typeface="Times New Roman" panose="02020603050405020304" pitchFamily="18" charset="0"/>
              <a:cs typeface="Times New Roman" panose="02020603050405020304" pitchFamily="18" charset="0"/>
            </a:endParaRPr>
          </a:p>
        </p:txBody>
      </p:sp>
      <p:sp>
        <p:nvSpPr>
          <p:cNvPr id="14" name="Rectangle 13"/>
          <p:cNvSpPr/>
          <p:nvPr/>
        </p:nvSpPr>
        <p:spPr>
          <a:xfrm>
            <a:off x="2012888" y="5919154"/>
            <a:ext cx="2881815" cy="400110"/>
          </a:xfrm>
          <a:prstGeom prst="rect">
            <a:avLst/>
          </a:prstGeom>
        </p:spPr>
        <p:txBody>
          <a:bodyPr wrap="none">
            <a:spAutoFit/>
          </a:bodyPr>
          <a:lstStyle/>
          <a:p>
            <a:r>
              <a:rPr lang="en-US" sz="2000" dirty="0">
                <a:solidFill>
                  <a:srgbClr val="002060"/>
                </a:solidFill>
              </a:rPr>
              <a:t>Workability is affected </a:t>
            </a:r>
            <a:r>
              <a:rPr lang="en-US" sz="2000" dirty="0">
                <a:solidFill>
                  <a:srgbClr val="002060"/>
                </a:solidFill>
              </a:rPr>
              <a:t>by:</a:t>
            </a:r>
            <a:endParaRPr lang="ar-IQ" sz="2000" dirty="0">
              <a:solidFill>
                <a:srgbClr val="002060"/>
              </a:solidFill>
            </a:endParaRPr>
          </a:p>
        </p:txBody>
      </p:sp>
      <p:sp>
        <p:nvSpPr>
          <p:cNvPr id="15" name="Rectangle 14"/>
          <p:cNvSpPr/>
          <p:nvPr/>
        </p:nvSpPr>
        <p:spPr>
          <a:xfrm>
            <a:off x="6350757" y="3379114"/>
            <a:ext cx="2433680"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Fractured aggregate</a:t>
            </a:r>
            <a:endParaRPr lang="ar-IQ"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1256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152400"/>
            <a:ext cx="3653564" cy="52322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800" b="1" dirty="0">
                <a:solidFill>
                  <a:srgbClr val="FF0000"/>
                </a:solidFill>
                <a:latin typeface="Times New Roman" panose="02020603050405020304" pitchFamily="18" charset="0"/>
                <a:cs typeface="Times New Roman" panose="02020603050405020304" pitchFamily="18" charset="0"/>
              </a:rPr>
              <a:t>JOB MIX FORMULA</a:t>
            </a:r>
            <a:endParaRPr lang="ar-IQ" sz="28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24970" y="762001"/>
            <a:ext cx="9601200" cy="830997"/>
          </a:xfrm>
          <a:prstGeom prst="rect">
            <a:avLst/>
          </a:prstGeom>
        </p:spPr>
        <p:txBody>
          <a:bodyPr wrap="square">
            <a:spAutoFit/>
          </a:bodyPr>
          <a:lstStyle/>
          <a:p>
            <a:r>
              <a:rPr lang="en-US" sz="2400" i="1" dirty="0">
                <a:solidFill>
                  <a:srgbClr val="002060"/>
                </a:solidFill>
                <a:latin typeface="Times New Roman" panose="02020603050405020304" pitchFamily="18" charset="0"/>
                <a:cs typeface="Times New Roman" panose="02020603050405020304" pitchFamily="18" charset="0"/>
              </a:rPr>
              <a:t>The process in which the proportions  of all types of  ingredient materials are decided to provide the asphalt mixture desirable  properties. </a:t>
            </a:r>
            <a:endParaRPr lang="ar-IQ" sz="2400" dirty="0"/>
          </a:p>
        </p:txBody>
      </p:sp>
      <p:sp>
        <p:nvSpPr>
          <p:cNvPr id="6" name="Rectangle 5"/>
          <p:cNvSpPr/>
          <p:nvPr/>
        </p:nvSpPr>
        <p:spPr>
          <a:xfrm>
            <a:off x="1303361" y="1718102"/>
            <a:ext cx="4596130"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1- the selection of aggregate quality</a:t>
            </a:r>
            <a:endParaRPr lang="ar-IQ" sz="2400" dirty="0"/>
          </a:p>
        </p:txBody>
      </p:sp>
      <p:sp>
        <p:nvSpPr>
          <p:cNvPr id="7" name="Rectangle 6"/>
          <p:cNvSpPr/>
          <p:nvPr/>
        </p:nvSpPr>
        <p:spPr>
          <a:xfrm>
            <a:off x="6324601" y="1741521"/>
            <a:ext cx="3942105" cy="400110"/>
          </a:xfrm>
          <a:prstGeom prst="rect">
            <a:avLst/>
          </a:prstGeom>
        </p:spPr>
        <p:txBody>
          <a:bodyPr wrap="none">
            <a:spAutoFit/>
          </a:bodyPr>
          <a:lstStyle/>
          <a:p>
            <a:r>
              <a:rPr lang="en-US" sz="2000" i="1" dirty="0">
                <a:solidFill>
                  <a:srgbClr val="A81F04"/>
                </a:solidFill>
                <a:latin typeface="Times New Roman" panose="02020603050405020304" pitchFamily="18" charset="0"/>
                <a:cs typeface="Times New Roman" panose="02020603050405020304" pitchFamily="18" charset="0"/>
              </a:rPr>
              <a:t>( hard, rough, hydrophobic, . . . Etc.)</a:t>
            </a:r>
            <a:endParaRPr lang="ar-IQ" sz="2000" dirty="0">
              <a:solidFill>
                <a:srgbClr val="A81F04"/>
              </a:solidFill>
            </a:endParaRPr>
          </a:p>
        </p:txBody>
      </p:sp>
      <p:sp>
        <p:nvSpPr>
          <p:cNvPr id="8" name="Rectangle 7"/>
          <p:cNvSpPr/>
          <p:nvPr/>
        </p:nvSpPr>
        <p:spPr>
          <a:xfrm>
            <a:off x="1295401" y="2698157"/>
            <a:ext cx="410240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a:solidFill>
                  <a:srgbClr val="002060"/>
                </a:solidFill>
                <a:latin typeface="Times New Roman" panose="02020603050405020304" pitchFamily="18" charset="0"/>
                <a:cs typeface="Times New Roman" panose="02020603050405020304" pitchFamily="18" charset="0"/>
              </a:rPr>
              <a:t>2- the selection of asphalt grade</a:t>
            </a:r>
            <a:endParaRPr lang="ar-IQ" sz="2400" dirty="0"/>
          </a:p>
        </p:txBody>
      </p:sp>
      <p:sp>
        <p:nvSpPr>
          <p:cNvPr id="9" name="Rectangle 8"/>
          <p:cNvSpPr/>
          <p:nvPr/>
        </p:nvSpPr>
        <p:spPr>
          <a:xfrm>
            <a:off x="1211946" y="4296378"/>
            <a:ext cx="5509843"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3- the selection of optimum asphalt content</a:t>
            </a:r>
            <a:endParaRPr lang="ar-IQ" sz="2400" dirty="0"/>
          </a:p>
        </p:txBody>
      </p:sp>
      <p:sp>
        <p:nvSpPr>
          <p:cNvPr id="10" name="Rectangle 9"/>
          <p:cNvSpPr/>
          <p:nvPr/>
        </p:nvSpPr>
        <p:spPr>
          <a:xfrm>
            <a:off x="1345442" y="2298046"/>
            <a:ext cx="7772400" cy="400110"/>
          </a:xfrm>
          <a:prstGeom prst="rect">
            <a:avLst/>
          </a:prstGeom>
        </p:spPr>
        <p:txBody>
          <a:bodyPr wrap="square">
            <a:spAutoFit/>
          </a:bodyPr>
          <a:lstStyle/>
          <a:p>
            <a:r>
              <a:rPr lang="en-US" sz="2000" i="1" dirty="0">
                <a:solidFill>
                  <a:srgbClr val="A81F04"/>
                </a:solidFill>
                <a:latin typeface="Times New Roman" panose="02020603050405020304" pitchFamily="18" charset="0"/>
                <a:cs typeface="Times New Roman" panose="02020603050405020304" pitchFamily="18" charset="0"/>
              </a:rPr>
              <a:t>Well graded to ensure ( contact surface, workable, flexible, impermeable)</a:t>
            </a:r>
            <a:endParaRPr lang="ar-IQ" sz="2000" dirty="0">
              <a:solidFill>
                <a:srgbClr val="A81F04"/>
              </a:solidFill>
            </a:endParaRPr>
          </a:p>
        </p:txBody>
      </p:sp>
      <p:sp>
        <p:nvSpPr>
          <p:cNvPr id="11" name="Rectangle 10"/>
          <p:cNvSpPr/>
          <p:nvPr/>
        </p:nvSpPr>
        <p:spPr>
          <a:xfrm>
            <a:off x="1282378" y="3770092"/>
            <a:ext cx="5558564" cy="400110"/>
          </a:xfrm>
          <a:prstGeom prst="rect">
            <a:avLst/>
          </a:prstGeom>
        </p:spPr>
        <p:txBody>
          <a:bodyPr wrap="square">
            <a:spAutoFit/>
          </a:bodyPr>
          <a:lstStyle/>
          <a:p>
            <a:r>
              <a:rPr lang="en-US" sz="2000" i="1" dirty="0">
                <a:solidFill>
                  <a:srgbClr val="A81F04"/>
                </a:solidFill>
                <a:latin typeface="Times New Roman" panose="02020603050405020304" pitchFamily="18" charset="0"/>
                <a:cs typeface="Times New Roman" panose="02020603050405020304" pitchFamily="18" charset="0"/>
              </a:rPr>
              <a:t>Soft enough: for durability, flexibility, workability.</a:t>
            </a:r>
            <a:endParaRPr lang="ar-IQ" sz="2000" dirty="0">
              <a:solidFill>
                <a:srgbClr val="A81F04"/>
              </a:solidFill>
            </a:endParaRPr>
          </a:p>
        </p:txBody>
      </p:sp>
      <p:sp>
        <p:nvSpPr>
          <p:cNvPr id="12" name="Rectangle 11"/>
          <p:cNvSpPr/>
          <p:nvPr/>
        </p:nvSpPr>
        <p:spPr>
          <a:xfrm>
            <a:off x="1303988" y="3173301"/>
            <a:ext cx="8456371" cy="400110"/>
          </a:xfrm>
          <a:prstGeom prst="rect">
            <a:avLst/>
          </a:prstGeom>
        </p:spPr>
        <p:txBody>
          <a:bodyPr wrap="square">
            <a:spAutoFit/>
          </a:bodyPr>
          <a:lstStyle/>
          <a:p>
            <a:r>
              <a:rPr lang="en-US" sz="2000" i="1" dirty="0">
                <a:solidFill>
                  <a:srgbClr val="A81F04"/>
                </a:solidFill>
                <a:latin typeface="Times New Roman" panose="02020603050405020304" pitchFamily="18" charset="0"/>
                <a:cs typeface="Times New Roman" panose="02020603050405020304" pitchFamily="18" charset="0"/>
              </a:rPr>
              <a:t>hard enough: to provide sufficient tensile strength at elevated temperature.</a:t>
            </a:r>
            <a:endParaRPr lang="ar-IQ" sz="2000" dirty="0">
              <a:solidFill>
                <a:srgbClr val="A81F04"/>
              </a:solidFill>
            </a:endParaRPr>
          </a:p>
        </p:txBody>
      </p:sp>
      <p:sp>
        <p:nvSpPr>
          <p:cNvPr id="13" name="Rectangle 12"/>
          <p:cNvSpPr/>
          <p:nvPr/>
        </p:nvSpPr>
        <p:spPr>
          <a:xfrm>
            <a:off x="1282379" y="4974637"/>
            <a:ext cx="5501881" cy="707886"/>
          </a:xfrm>
          <a:prstGeom prst="rect">
            <a:avLst/>
          </a:prstGeom>
        </p:spPr>
        <p:txBody>
          <a:bodyPr wrap="square">
            <a:spAutoFit/>
          </a:bodyPr>
          <a:lstStyle/>
          <a:p>
            <a:r>
              <a:rPr lang="en-US" sz="2000" i="1" dirty="0">
                <a:solidFill>
                  <a:srgbClr val="A81F04"/>
                </a:solidFill>
                <a:latin typeface="Times New Roman" panose="02020603050405020304" pitchFamily="18" charset="0"/>
                <a:cs typeface="Times New Roman" panose="02020603050405020304" pitchFamily="18" charset="0"/>
              </a:rPr>
              <a:t>Using as much as possible: for durability, flexibility, workability.</a:t>
            </a:r>
            <a:endParaRPr lang="ar-IQ" sz="2000" dirty="0">
              <a:solidFill>
                <a:srgbClr val="A81F04"/>
              </a:solidFill>
            </a:endParaRPr>
          </a:p>
        </p:txBody>
      </p:sp>
      <p:sp>
        <p:nvSpPr>
          <p:cNvPr id="14" name="Rectangle 13"/>
          <p:cNvSpPr/>
          <p:nvPr/>
        </p:nvSpPr>
        <p:spPr>
          <a:xfrm>
            <a:off x="1250345" y="5812837"/>
            <a:ext cx="5533915" cy="707886"/>
          </a:xfrm>
          <a:prstGeom prst="rect">
            <a:avLst/>
          </a:prstGeom>
        </p:spPr>
        <p:txBody>
          <a:bodyPr wrap="square">
            <a:spAutoFit/>
          </a:bodyPr>
          <a:lstStyle/>
          <a:p>
            <a:r>
              <a:rPr lang="en-US" sz="2000" i="1" dirty="0">
                <a:solidFill>
                  <a:srgbClr val="A81F04"/>
                </a:solidFill>
                <a:latin typeface="Times New Roman" panose="02020603050405020304" pitchFamily="18" charset="0"/>
                <a:cs typeface="Times New Roman" panose="02020603050405020304" pitchFamily="18" charset="0"/>
              </a:rPr>
              <a:t>Using not so much that stability may reduce below some minimum value.</a:t>
            </a:r>
            <a:endParaRPr lang="ar-IQ" sz="2000" dirty="0">
              <a:solidFill>
                <a:srgbClr val="A81F04"/>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1789" y="3657370"/>
            <a:ext cx="4327211" cy="3200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1691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5411" y="3619500"/>
            <a:ext cx="2903035"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9588" y="1257300"/>
            <a:ext cx="7166708"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9709" y="1257301"/>
            <a:ext cx="2618737" cy="22291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3765645" y="152400"/>
            <a:ext cx="4368696" cy="52322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800" b="1" dirty="0">
                <a:solidFill>
                  <a:srgbClr val="FF0000"/>
                </a:solidFill>
                <a:latin typeface="Times New Roman" panose="02020603050405020304" pitchFamily="18" charset="0"/>
                <a:cs typeface="Times New Roman" panose="02020603050405020304" pitchFamily="18" charset="0"/>
              </a:rPr>
              <a:t>ANALYSIS OF MIXTURE</a:t>
            </a:r>
            <a:endParaRPr lang="ar-IQ"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01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4099" y="61557"/>
            <a:ext cx="1654620" cy="461665"/>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en-US" sz="2400" b="1" dirty="0">
                <a:latin typeface="Times New Roman" panose="02020603050405020304" pitchFamily="18" charset="0"/>
                <a:cs typeface="Times New Roman" panose="02020603050405020304" pitchFamily="18" charset="0"/>
              </a:rPr>
              <a:t>Example 7 </a:t>
            </a:r>
            <a:endParaRPr 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3024599" y="61556"/>
            <a:ext cx="7917296" cy="400110"/>
          </a:xfrm>
          <a:prstGeom prst="rect">
            <a:avLst/>
          </a:prstGeom>
        </p:spPr>
        <p:txBody>
          <a:bodyPr wrap="square">
            <a:spAutoFit/>
          </a:bodyPr>
          <a:lstStyle/>
          <a:p>
            <a:r>
              <a:rPr lang="en-US" sz="2000" dirty="0">
                <a:solidFill>
                  <a:srgbClr val="7030A0"/>
                </a:solidFill>
              </a:rPr>
              <a:t>Rectify the gradation of the aggregate according to the listed specification.</a:t>
            </a:r>
            <a:endParaRPr lang="ar-IQ" sz="2000" dirty="0">
              <a:solidFill>
                <a:srgbClr val="7030A0"/>
              </a:solidFill>
            </a:endParaRPr>
          </a:p>
        </p:txBody>
      </p:sp>
      <p:sp>
        <p:nvSpPr>
          <p:cNvPr id="4" name="Rectangle 3"/>
          <p:cNvSpPr/>
          <p:nvPr/>
        </p:nvSpPr>
        <p:spPr>
          <a:xfrm>
            <a:off x="1266966" y="4207619"/>
            <a:ext cx="1095172" cy="40011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000" b="1" dirty="0">
                <a:solidFill>
                  <a:srgbClr val="7030A0"/>
                </a:solidFill>
                <a:latin typeface="Times New Roman" panose="02020603050405020304" pitchFamily="18" charset="0"/>
                <a:cs typeface="Times New Roman" panose="02020603050405020304" pitchFamily="18" charset="0"/>
              </a:rPr>
              <a:t>Solution</a:t>
            </a:r>
            <a:endParaRPr lang="ar-IQ" sz="20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2001410" y="685800"/>
          <a:ext cx="7218791" cy="3360484"/>
        </p:xfrm>
        <a:graphic>
          <a:graphicData uri="http://schemas.openxmlformats.org/drawingml/2006/table">
            <a:tbl>
              <a:tblPr firstRow="1" firstCol="1" bandRow="1"/>
              <a:tblGrid>
                <a:gridCol w="1630161"/>
                <a:gridCol w="1905608"/>
                <a:gridCol w="1228251"/>
                <a:gridCol w="2454771"/>
              </a:tblGrid>
              <a:tr h="335280">
                <a:tc>
                  <a:txBody>
                    <a:bodyPr/>
                    <a:lstStyle/>
                    <a:p>
                      <a:pPr algn="ctr" rtl="0">
                        <a:lnSpc>
                          <a:spcPct val="115000"/>
                        </a:lnSpc>
                        <a:spcAft>
                          <a:spcPts val="0"/>
                        </a:spcAft>
                      </a:pPr>
                      <a:r>
                        <a:rPr lang="en-US" sz="2000" dirty="0">
                          <a:effectLst/>
                          <a:latin typeface="Arial Narrow"/>
                          <a:ea typeface="TimesTen-Roman"/>
                          <a:cs typeface="TimesTen-Roman"/>
                        </a:rPr>
                        <a:t>1</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560">
                <a:tc>
                  <a:txBody>
                    <a:bodyPr/>
                    <a:lstStyle/>
                    <a:p>
                      <a:pPr algn="ctr" rtl="0">
                        <a:lnSpc>
                          <a:spcPct val="115000"/>
                        </a:lnSpc>
                        <a:spcAft>
                          <a:spcPts val="0"/>
                        </a:spcAft>
                      </a:pPr>
                      <a:r>
                        <a:rPr lang="en-US" sz="2000">
                          <a:effectLst/>
                          <a:latin typeface="Arial Narrow"/>
                          <a:ea typeface="TimesTen-Roman"/>
                          <a:cs typeface="Times New Roman"/>
                        </a:rPr>
                        <a:t>Sieve</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rtl="0">
                        <a:lnSpc>
                          <a:spcPct val="115000"/>
                        </a:lnSpc>
                        <a:spcAft>
                          <a:spcPts val="0"/>
                        </a:spcAft>
                      </a:pPr>
                      <a:r>
                        <a:rPr lang="en-US" sz="2000" dirty="0">
                          <a:effectLst/>
                          <a:latin typeface="Arial Narrow"/>
                          <a:ea typeface="TimesTen-Roman"/>
                          <a:cs typeface="Times New Roman"/>
                        </a:rPr>
                        <a:t>Specifications</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rtl="0">
                        <a:lnSpc>
                          <a:spcPct val="115000"/>
                        </a:lnSpc>
                        <a:spcAft>
                          <a:spcPts val="0"/>
                        </a:spcAft>
                      </a:pPr>
                      <a:r>
                        <a:rPr lang="en-US" sz="2000" dirty="0">
                          <a:effectLst/>
                          <a:latin typeface="Arial Narrow"/>
                          <a:ea typeface="TimesTen-Roman"/>
                          <a:cs typeface="Times New Roman"/>
                        </a:rPr>
                        <a:t>Target</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 New Roman"/>
                        </a:rPr>
                        <a:t>Passing </a:t>
                      </a:r>
                      <a:endParaRPr lang="en-US" sz="2000" dirty="0">
                        <a:effectLst/>
                        <a:latin typeface="Calibri"/>
                        <a:ea typeface="Calibri"/>
                        <a:cs typeface="Arial"/>
                      </a:endParaRPr>
                    </a:p>
                    <a:p>
                      <a:pPr algn="ctr" rtl="0">
                        <a:lnSpc>
                          <a:spcPct val="115000"/>
                        </a:lnSpc>
                        <a:spcAft>
                          <a:spcPts val="0"/>
                        </a:spcAft>
                      </a:pPr>
                      <a:r>
                        <a:rPr lang="en-US" sz="2000" dirty="0">
                          <a:effectLst/>
                          <a:latin typeface="Arial Narrow"/>
                          <a:ea typeface="TimesTen-Roman"/>
                          <a:cs typeface="Times New Roman"/>
                        </a:rPr>
                        <a:t>Natural Grading</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3/4"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100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100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90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1/2"</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90 – 100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95 </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82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3/8"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77 – 93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85</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72</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44 – 74</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59</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40</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24 – 58</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41</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26</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50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5 – 21</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13</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4</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pPr algn="ctr" rtl="0">
                        <a:lnSpc>
                          <a:spcPct val="115000"/>
                        </a:lnSpc>
                        <a:spcAft>
                          <a:spcPts val="0"/>
                        </a:spcAft>
                      </a:pPr>
                      <a:r>
                        <a:rPr lang="en-US" sz="2000">
                          <a:effectLst/>
                          <a:latin typeface="Arial Narrow"/>
                          <a:ea typeface="TimesTen-Roman"/>
                          <a:cs typeface="TimesTen-Roman"/>
                        </a:rPr>
                        <a:t>No. 200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4 – 10</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Arial Narrow"/>
                          <a:ea typeface="TimesTen-Roman"/>
                          <a:cs typeface="TimesTen-Roman"/>
                        </a:rPr>
                        <a:t>7</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Arial Narrow"/>
                          <a:ea typeface="TimesTen-Roman"/>
                          <a:cs typeface="TimesTen-Roman"/>
                        </a:rPr>
                        <a:t>0.5</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1287438" y="4724400"/>
            <a:ext cx="9469272" cy="707886"/>
          </a:xfrm>
          <a:prstGeom prst="rect">
            <a:avLst/>
          </a:prstGeom>
        </p:spPr>
        <p:txBody>
          <a:bodyPr wrap="square">
            <a:spAutoFit/>
          </a:bodyPr>
          <a:lstStyle/>
          <a:p>
            <a:r>
              <a:rPr lang="en-US" sz="2000" dirty="0">
                <a:solidFill>
                  <a:srgbClr val="7030A0"/>
                </a:solidFill>
              </a:rPr>
              <a:t>1- Step (1): discarding the oversize. i.e. discarding the retained on 3/4" sieve which equals 10% of the whole original stock pile.</a:t>
            </a:r>
          </a:p>
        </p:txBody>
      </p:sp>
      <p:sp>
        <p:nvSpPr>
          <p:cNvPr id="10" name="Rectangle 9"/>
          <p:cNvSpPr/>
          <p:nvPr/>
        </p:nvSpPr>
        <p:spPr>
          <a:xfrm>
            <a:off x="1295400" y="5432286"/>
            <a:ext cx="9461310" cy="707886"/>
          </a:xfrm>
          <a:prstGeom prst="rect">
            <a:avLst/>
          </a:prstGeom>
        </p:spPr>
        <p:txBody>
          <a:bodyPr wrap="square">
            <a:spAutoFit/>
          </a:bodyPr>
          <a:lstStyle/>
          <a:p>
            <a:r>
              <a:rPr lang="en-US" sz="2000" dirty="0">
                <a:solidFill>
                  <a:srgbClr val="7030A0"/>
                </a:solidFill>
              </a:rPr>
              <a:t>Since the 90% is going to be 100% of the new stockpile after discarding the oversize material, then all other proportions are to be computed as follows:</a:t>
            </a:r>
            <a:endParaRPr lang="ar-IQ" sz="2000" dirty="0">
              <a:solidFill>
                <a:srgbClr val="7030A0"/>
              </a:solidFill>
            </a:endParaRPr>
          </a:p>
        </p:txBody>
      </p:sp>
      <mc:AlternateContent xmlns:mc="http://schemas.openxmlformats.org/markup-compatibility/2006">
        <mc:Choice xmlns:a14="http://schemas.microsoft.com/office/drawing/2010/main" Requires="a14">
          <p:sp>
            <p:nvSpPr>
              <p:cNvPr id="11" name="Rectangle 10"/>
              <p:cNvSpPr/>
              <p:nvPr/>
            </p:nvSpPr>
            <p:spPr>
              <a:xfrm>
                <a:off x="4114801" y="6140172"/>
                <a:ext cx="5304657" cy="6705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solidFill>
                            <a:srgbClr val="002060"/>
                          </a:solidFill>
                          <a:latin typeface="Cambria Math"/>
                        </a:rPr>
                        <m:t>𝑛𝑒𝑤</m:t>
                      </m:r>
                      <m:r>
                        <a:rPr lang="en-US" sz="2000" i="1">
                          <a:solidFill>
                            <a:srgbClr val="002060"/>
                          </a:solidFill>
                          <a:latin typeface="Cambria Math"/>
                        </a:rPr>
                        <m:t> </m:t>
                      </m:r>
                      <m:r>
                        <a:rPr lang="en-US" sz="2000" i="1">
                          <a:solidFill>
                            <a:srgbClr val="002060"/>
                          </a:solidFill>
                          <a:latin typeface="Cambria Math"/>
                        </a:rPr>
                        <m:t>𝑝𝑟𝑜𝑝𝑜𝑟𝑡𝑖𝑜𝑛</m:t>
                      </m:r>
                      <m:r>
                        <a:rPr lang="en-US" sz="2000" i="1">
                          <a:solidFill>
                            <a:srgbClr val="002060"/>
                          </a:solidFill>
                          <a:latin typeface="Cambria Math"/>
                        </a:rPr>
                        <m:t> %=</m:t>
                      </m:r>
                      <m:f>
                        <m:fPr>
                          <m:ctrlPr>
                            <a:rPr lang="en-US" sz="2000" i="1">
                              <a:solidFill>
                                <a:srgbClr val="002060"/>
                              </a:solidFill>
                              <a:latin typeface="Cambria Math" panose="02040503050406030204" pitchFamily="18" charset="0"/>
                            </a:rPr>
                          </m:ctrlPr>
                        </m:fPr>
                        <m:num>
                          <m:r>
                            <a:rPr lang="en-US" sz="2000" i="1">
                              <a:solidFill>
                                <a:srgbClr val="002060"/>
                              </a:solidFill>
                              <a:latin typeface="Cambria Math"/>
                            </a:rPr>
                            <m:t>100</m:t>
                          </m:r>
                        </m:num>
                        <m:den>
                          <m:r>
                            <a:rPr lang="en-US" sz="2000" i="1">
                              <a:solidFill>
                                <a:srgbClr val="002060"/>
                              </a:solidFill>
                              <a:latin typeface="Cambria Math"/>
                            </a:rPr>
                            <m:t>90</m:t>
                          </m:r>
                        </m:den>
                      </m:f>
                      <m:r>
                        <a:rPr lang="en-US" sz="2000" i="1">
                          <a:solidFill>
                            <a:srgbClr val="002060"/>
                          </a:solidFill>
                          <a:latin typeface="Cambria Math"/>
                        </a:rPr>
                        <m:t>×</m:t>
                      </m:r>
                      <m:r>
                        <a:rPr lang="en-US" sz="2000" i="1">
                          <a:solidFill>
                            <a:srgbClr val="002060"/>
                          </a:solidFill>
                          <a:latin typeface="Cambria Math"/>
                        </a:rPr>
                        <m:t>𝑜𝑙𝑑</m:t>
                      </m:r>
                      <m:r>
                        <a:rPr lang="en-US" sz="2000" i="1">
                          <a:solidFill>
                            <a:srgbClr val="002060"/>
                          </a:solidFill>
                          <a:latin typeface="Cambria Math"/>
                        </a:rPr>
                        <m:t> </m:t>
                      </m:r>
                      <m:r>
                        <a:rPr lang="en-US" sz="2000" i="1">
                          <a:solidFill>
                            <a:srgbClr val="002060"/>
                          </a:solidFill>
                          <a:latin typeface="Cambria Math"/>
                        </a:rPr>
                        <m:t>𝑝𝑟𝑜𝑝𝑜𝑟𝑡𝑖𝑜𝑛</m:t>
                      </m:r>
                      <m:r>
                        <a:rPr lang="en-US" sz="2000" i="1">
                          <a:solidFill>
                            <a:srgbClr val="002060"/>
                          </a:solidFill>
                          <a:latin typeface="Cambria Math"/>
                        </a:rPr>
                        <m:t>%</m:t>
                      </m:r>
                    </m:oMath>
                  </m:oMathPara>
                </a14:m>
                <a:endParaRPr lang="ar-IQ" sz="2000" dirty="0">
                  <a:solidFill>
                    <a:srgbClr val="002060"/>
                  </a:solidFill>
                </a:endParaRPr>
              </a:p>
            </p:txBody>
          </p:sp>
        </mc:Choice>
        <mc:Fallback>
          <p:sp>
            <p:nvSpPr>
              <p:cNvPr id="11" name="Rectangle 10"/>
              <p:cNvSpPr>
                <a:spLocks noRot="1" noChangeAspect="1" noMove="1" noResize="1" noEditPoints="1" noAdjustHandles="1" noChangeArrowheads="1" noChangeShapeType="1" noTextEdit="1"/>
              </p:cNvSpPr>
              <p:nvPr/>
            </p:nvSpPr>
            <p:spPr>
              <a:xfrm>
                <a:off x="4114801" y="6140172"/>
                <a:ext cx="5304657" cy="670568"/>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20832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2"/>
          <p:cNvSpPr txBox="1"/>
          <p:nvPr/>
        </p:nvSpPr>
        <p:spPr>
          <a:xfrm>
            <a:off x="6858001" y="228600"/>
            <a:ext cx="3888423" cy="32004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nSpc>
                <a:spcPct val="115000"/>
              </a:lnSpc>
              <a:spcAft>
                <a:spcPts val="1000"/>
              </a:spcAft>
            </a:pPr>
            <a:r>
              <a:rPr lang="en-US" sz="1100">
                <a:ea typeface="Calibri"/>
                <a:cs typeface="Arial"/>
              </a:rPr>
              <a:t> </a:t>
            </a:r>
          </a:p>
        </p:txBody>
      </p:sp>
      <p:sp>
        <p:nvSpPr>
          <p:cNvPr id="4" name="Trapezoid 3"/>
          <p:cNvSpPr/>
          <p:nvPr/>
        </p:nvSpPr>
        <p:spPr>
          <a:xfrm>
            <a:off x="7209149" y="440690"/>
            <a:ext cx="2838133" cy="778511"/>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2400">
                <a:ea typeface="Calibri"/>
                <a:cs typeface="Arial"/>
              </a:rPr>
              <a:t>Original Stockpile</a:t>
            </a:r>
          </a:p>
        </p:txBody>
      </p:sp>
      <p:sp>
        <p:nvSpPr>
          <p:cNvPr id="5" name="Trapezoid 4"/>
          <p:cNvSpPr/>
          <p:nvPr/>
        </p:nvSpPr>
        <p:spPr>
          <a:xfrm>
            <a:off x="7209148" y="1598612"/>
            <a:ext cx="639452" cy="534988"/>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a:ea typeface="Calibri"/>
                <a:cs typeface="Arial"/>
              </a:rPr>
              <a:t>10%</a:t>
            </a:r>
            <a:endParaRPr lang="en-US" sz="2400">
              <a:ea typeface="Calibri"/>
              <a:cs typeface="Arial"/>
            </a:endParaRPr>
          </a:p>
        </p:txBody>
      </p:sp>
      <p:sp>
        <p:nvSpPr>
          <p:cNvPr id="6" name="Trapezoid 5"/>
          <p:cNvSpPr/>
          <p:nvPr/>
        </p:nvSpPr>
        <p:spPr>
          <a:xfrm>
            <a:off x="8153400" y="1598612"/>
            <a:ext cx="2475230" cy="534988"/>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a:ea typeface="Calibri"/>
                <a:cs typeface="Arial"/>
              </a:rPr>
              <a:t>90% of the original</a:t>
            </a:r>
          </a:p>
        </p:txBody>
      </p:sp>
      <p:sp>
        <p:nvSpPr>
          <p:cNvPr id="7" name="Trapezoid 6"/>
          <p:cNvSpPr/>
          <p:nvPr/>
        </p:nvSpPr>
        <p:spPr>
          <a:xfrm>
            <a:off x="7209149" y="2514601"/>
            <a:ext cx="1330643" cy="561975"/>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2400" dirty="0">
                <a:ea typeface="Calibri"/>
                <a:cs typeface="Arial"/>
              </a:rPr>
              <a:t>&lt; N0.4</a:t>
            </a:r>
          </a:p>
        </p:txBody>
      </p:sp>
      <p:sp>
        <p:nvSpPr>
          <p:cNvPr id="8" name="Trapezoid 7"/>
          <p:cNvSpPr/>
          <p:nvPr/>
        </p:nvSpPr>
        <p:spPr>
          <a:xfrm>
            <a:off x="8991601" y="2514601"/>
            <a:ext cx="1391660" cy="562420"/>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nSpc>
                <a:spcPct val="115000"/>
              </a:lnSpc>
              <a:spcAft>
                <a:spcPts val="1000"/>
              </a:spcAft>
            </a:pPr>
            <a:r>
              <a:rPr lang="en-US" sz="2400" dirty="0">
                <a:ea typeface="Calibri"/>
                <a:cs typeface="Arial"/>
              </a:rPr>
              <a:t>&gt;No.4</a:t>
            </a:r>
          </a:p>
        </p:txBody>
      </p:sp>
      <p:sp>
        <p:nvSpPr>
          <p:cNvPr id="11" name="Rectangle 3"/>
          <p:cNvSpPr>
            <a:spLocks noChangeArrowheads="1"/>
          </p:cNvSpPr>
          <p:nvPr/>
        </p:nvSpPr>
        <p:spPr bwMode="auto">
          <a:xfrm>
            <a:off x="1290852" y="1"/>
            <a:ext cx="5317835" cy="1323439"/>
          </a:xfrm>
          <a:prstGeom prst="rect">
            <a:avLst/>
          </a:prstGeom>
        </p:spPr>
        <p:txBody>
          <a:bodyPr wrap="square">
            <a:spAutoFit/>
          </a:bodyPr>
          <a:lstStyle/>
          <a:p>
            <a:r>
              <a:rPr lang="en-US" altLang="ar-IQ" sz="2000" dirty="0">
                <a:solidFill>
                  <a:srgbClr val="7030A0"/>
                </a:solidFill>
              </a:rPr>
              <a:t>The resulting proportions as listed in column 5 are </a:t>
            </a:r>
            <a:r>
              <a:rPr lang="en-US" altLang="ar-IQ" sz="2000" dirty="0">
                <a:solidFill>
                  <a:srgbClr val="7030A0"/>
                </a:solidFill>
              </a:rPr>
              <a:t>drifted </a:t>
            </a:r>
            <a:r>
              <a:rPr lang="en-US" altLang="ar-IQ" sz="2000" dirty="0">
                <a:solidFill>
                  <a:srgbClr val="7030A0"/>
                </a:solidFill>
              </a:rPr>
              <a:t>away from the target towards the course </a:t>
            </a:r>
            <a:r>
              <a:rPr lang="en-US" altLang="ar-IQ" sz="2000" dirty="0">
                <a:solidFill>
                  <a:srgbClr val="7030A0"/>
                </a:solidFill>
              </a:rPr>
              <a:t>Boundaries  </a:t>
            </a:r>
            <a:r>
              <a:rPr lang="en-US" altLang="ar-IQ" sz="2000" dirty="0">
                <a:solidFill>
                  <a:srgbClr val="7030A0"/>
                </a:solidFill>
              </a:rPr>
              <a:t>with violation in sieves No 50 and 200. </a:t>
            </a:r>
          </a:p>
        </p:txBody>
      </p:sp>
      <p:sp>
        <p:nvSpPr>
          <p:cNvPr id="12" name="Rectangle 5"/>
          <p:cNvSpPr>
            <a:spLocks noChangeArrowheads="1"/>
          </p:cNvSpPr>
          <p:nvPr/>
        </p:nvSpPr>
        <p:spPr bwMode="auto">
          <a:xfrm>
            <a:off x="1295401" y="424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16" name="Rectangle 10"/>
          <p:cNvSpPr>
            <a:spLocks noChangeArrowheads="1"/>
          </p:cNvSpPr>
          <p:nvPr/>
        </p:nvSpPr>
        <p:spPr bwMode="auto">
          <a:xfrm>
            <a:off x="1290850" y="1490009"/>
            <a:ext cx="5317835" cy="3170099"/>
          </a:xfrm>
          <a:prstGeom prst="rect">
            <a:avLst/>
          </a:prstGeom>
        </p:spPr>
        <p:txBody>
          <a:bodyPr wrap="square">
            <a:spAutoFit/>
          </a:bodyPr>
          <a:lstStyle/>
          <a:p>
            <a:r>
              <a:rPr lang="en-US" altLang="ar-IQ" sz="2000" dirty="0">
                <a:solidFill>
                  <a:srgbClr val="7030A0"/>
                </a:solidFill>
              </a:rPr>
              <a:t>Step (2): separating the resulting stock by the sieve No.4 (4.75 mm){ * the smallest recommended sieve to separate by is No. 8 for practicality reasons. Accordingly; two stocks are resulting, the first (A) is passing No.4 ( smaller than 4.75 mm) represents 44%, and the Other (B) is retained by No.4 (larger than 4.75 mm) represents  56%. It should be noted that the proportions of this stock are computed in light of the retained proportions </a:t>
            </a:r>
          </a:p>
        </p:txBody>
      </p:sp>
      <p:sp>
        <p:nvSpPr>
          <p:cNvPr id="18" name="Rectangle 17"/>
          <p:cNvSpPr/>
          <p:nvPr/>
        </p:nvSpPr>
        <p:spPr>
          <a:xfrm>
            <a:off x="1309048" y="4739859"/>
            <a:ext cx="9587552" cy="1631216"/>
          </a:xfrm>
          <a:prstGeom prst="rect">
            <a:avLst/>
          </a:prstGeom>
        </p:spPr>
        <p:txBody>
          <a:bodyPr wrap="square">
            <a:spAutoFit/>
          </a:bodyPr>
          <a:lstStyle/>
          <a:p>
            <a:r>
              <a:rPr lang="en-US" sz="2000" dirty="0">
                <a:solidFill>
                  <a:srgbClr val="7030A0"/>
                </a:solidFill>
              </a:rPr>
              <a:t>Since stock (A) is 100% passing No.4 sieve, any percentage to be used from this stock will give its own proportions without any effect of stock (B) on it. i.e. the blended stock will have lower proportions of these fine particles. This may imply the utilization of a filler material to fill the gap in the sieve No. 200 and No. 50, for no matter how big the portion of stock (A) to be used the required specification will not be met.</a:t>
            </a:r>
          </a:p>
        </p:txBody>
      </p:sp>
    </p:spTree>
    <p:extLst>
      <p:ext uri="{BB962C8B-B14F-4D97-AF65-F5344CB8AC3E}">
        <p14:creationId xmlns:p14="http://schemas.microsoft.com/office/powerpoint/2010/main" val="814457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304801"/>
            <a:ext cx="9372600" cy="1015663"/>
          </a:xfrm>
          <a:prstGeom prst="rect">
            <a:avLst/>
          </a:prstGeom>
        </p:spPr>
        <p:txBody>
          <a:bodyPr wrap="square">
            <a:spAutoFit/>
          </a:bodyPr>
          <a:lstStyle/>
          <a:p>
            <a:r>
              <a:rPr lang="en-US" sz="2000" dirty="0">
                <a:solidFill>
                  <a:srgbClr val="7030A0"/>
                </a:solidFill>
              </a:rPr>
              <a:t>Since the target is 7% in sieve No. 200, and the available gradation is less than 1.25, then the filler is required about 6%. Taking under consideration that this percentage will be added to all proportions of the passed materials.</a:t>
            </a:r>
          </a:p>
        </p:txBody>
      </p:sp>
      <p:sp>
        <p:nvSpPr>
          <p:cNvPr id="3" name="Rectangle 2"/>
          <p:cNvSpPr/>
          <p:nvPr/>
        </p:nvSpPr>
        <p:spPr>
          <a:xfrm>
            <a:off x="1295400" y="1524001"/>
            <a:ext cx="9372600" cy="1323439"/>
          </a:xfrm>
          <a:prstGeom prst="rect">
            <a:avLst/>
          </a:prstGeom>
        </p:spPr>
        <p:txBody>
          <a:bodyPr wrap="square">
            <a:spAutoFit/>
          </a:bodyPr>
          <a:lstStyle/>
          <a:p>
            <a:r>
              <a:rPr lang="en-US" sz="2000" dirty="0">
                <a:solidFill>
                  <a:srgbClr val="7030A0"/>
                </a:solidFill>
              </a:rPr>
              <a:t>Depending on the sieve No.4 specification target which is 59% and in order to have it verified, in addition to the 6% of the filler plus 0% from stock (B), a 53% of stock (A) is required to complete the 59%. This may by the lead to the first iteration or trial. This trial states the blending of the following:</a:t>
            </a:r>
          </a:p>
        </p:txBody>
      </p:sp>
      <p:sp>
        <p:nvSpPr>
          <p:cNvPr id="4" name="Rectangle 3"/>
          <p:cNvSpPr/>
          <p:nvPr/>
        </p:nvSpPr>
        <p:spPr>
          <a:xfrm>
            <a:off x="2971800" y="3072686"/>
            <a:ext cx="6400800" cy="830997"/>
          </a:xfrm>
          <a:prstGeom prst="rect">
            <a:avLst/>
          </a:prstGeom>
        </p:spPr>
        <p:txBody>
          <a:bodyPr wrap="square">
            <a:spAutoFit/>
          </a:bodyPr>
          <a:lstStyle/>
          <a:p>
            <a:r>
              <a:rPr lang="en-US" sz="2400" dirty="0">
                <a:solidFill>
                  <a:srgbClr val="7030A0"/>
                </a:solidFill>
                <a:latin typeface="Times New Roman" panose="02020603050405020304" pitchFamily="18" charset="0"/>
                <a:cs typeface="Times New Roman" panose="02020603050405020304" pitchFamily="18" charset="0"/>
              </a:rPr>
              <a:t>6% filler + 53% stock (A) + x% stock (B) = 100</a:t>
            </a:r>
          </a:p>
          <a:p>
            <a:r>
              <a:rPr lang="en-US" sz="2400" dirty="0">
                <a:solidFill>
                  <a:srgbClr val="7030A0"/>
                </a:solidFill>
                <a:latin typeface="Times New Roman" panose="02020603050405020304" pitchFamily="18" charset="0"/>
                <a:cs typeface="Times New Roman" panose="02020603050405020304" pitchFamily="18" charset="0"/>
              </a:rPr>
              <a:t>X stock (B) = 100 – 6 – 53 = 41%</a:t>
            </a:r>
          </a:p>
        </p:txBody>
      </p:sp>
      <p:sp>
        <p:nvSpPr>
          <p:cNvPr id="5" name="Rectangle 4"/>
          <p:cNvSpPr/>
          <p:nvPr/>
        </p:nvSpPr>
        <p:spPr>
          <a:xfrm>
            <a:off x="1447800" y="3903683"/>
            <a:ext cx="9220200" cy="2246769"/>
          </a:xfrm>
          <a:prstGeom prst="rect">
            <a:avLst/>
          </a:prstGeom>
        </p:spPr>
        <p:txBody>
          <a:bodyPr wrap="square">
            <a:spAutoFit/>
          </a:bodyPr>
          <a:lstStyle/>
          <a:p>
            <a:r>
              <a:rPr lang="en-US" sz="2000" dirty="0">
                <a:solidFill>
                  <a:srgbClr val="7030A0"/>
                </a:solidFill>
              </a:rPr>
              <a:t>According to the final blended stock proportions the coarse, fine and filler proportions are computed as follows:</a:t>
            </a:r>
          </a:p>
          <a:p>
            <a:r>
              <a:rPr lang="en-US" sz="2000" dirty="0">
                <a:solidFill>
                  <a:srgbClr val="7030A0"/>
                </a:solidFill>
              </a:rPr>
              <a:t> </a:t>
            </a:r>
          </a:p>
          <a:p>
            <a:r>
              <a:rPr lang="en-US" sz="2000" dirty="0">
                <a:solidFill>
                  <a:srgbClr val="7030A0"/>
                </a:solidFill>
              </a:rPr>
              <a:t>Coarse aggregate = 100 – Passing No.4 = 100 – 59 = 41%</a:t>
            </a:r>
          </a:p>
          <a:p>
            <a:r>
              <a:rPr lang="en-US" sz="2000" dirty="0">
                <a:solidFill>
                  <a:srgbClr val="7030A0"/>
                </a:solidFill>
              </a:rPr>
              <a:t>Fine Aggregate = Passing No.4 – Filler = 59 – 6.7 = 52.3%</a:t>
            </a:r>
          </a:p>
          <a:p>
            <a:r>
              <a:rPr lang="en-US" sz="2000" dirty="0">
                <a:solidFill>
                  <a:srgbClr val="7030A0"/>
                </a:solidFill>
              </a:rPr>
              <a:t>Filler                  =                                                    = 6.7 %</a:t>
            </a:r>
          </a:p>
          <a:p>
            <a:r>
              <a:rPr lang="en-US" sz="2000" dirty="0">
                <a:solidFill>
                  <a:srgbClr val="7030A0"/>
                </a:solidFill>
              </a:rPr>
              <a:t>   Total = 41 + 52.3 + 6.7 = 100%</a:t>
            </a:r>
          </a:p>
        </p:txBody>
      </p:sp>
    </p:spTree>
    <p:extLst>
      <p:ext uri="{BB962C8B-B14F-4D97-AF65-F5344CB8AC3E}">
        <p14:creationId xmlns:p14="http://schemas.microsoft.com/office/powerpoint/2010/main" val="1296177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1" y="152399"/>
          <a:ext cx="8991601" cy="3429828"/>
        </p:xfrm>
        <a:graphic>
          <a:graphicData uri="http://schemas.openxmlformats.org/drawingml/2006/table">
            <a:tbl>
              <a:tblPr firstRow="1" firstCol="1" bandRow="1">
                <a:tableStyleId>{5C22544A-7EE6-4342-B048-85BDC9FD1C3A}</a:tableStyleId>
              </a:tblPr>
              <a:tblGrid>
                <a:gridCol w="2057400"/>
                <a:gridCol w="1833534"/>
                <a:gridCol w="1708734"/>
                <a:gridCol w="1708734"/>
                <a:gridCol w="1683199"/>
              </a:tblGrid>
              <a:tr h="233011">
                <a:tc>
                  <a:txBody>
                    <a:bodyPr/>
                    <a:lstStyle/>
                    <a:p>
                      <a:pPr algn="ctr" rtl="0">
                        <a:lnSpc>
                          <a:spcPct val="115000"/>
                        </a:lnSpc>
                        <a:spcAft>
                          <a:spcPts val="0"/>
                        </a:spcAft>
                      </a:pPr>
                      <a:r>
                        <a:rPr lang="en-US" sz="1600">
                          <a:effectLst/>
                        </a:rPr>
                        <a:t>5</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6</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7</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8</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9</a:t>
                      </a:r>
                      <a:endParaRPr lang="en-US" sz="1600">
                        <a:effectLst/>
                        <a:latin typeface="Calibri"/>
                        <a:ea typeface="Calibri"/>
                        <a:cs typeface="Arial"/>
                      </a:endParaRPr>
                    </a:p>
                  </a:txBody>
                  <a:tcPr marL="68580" marR="68580" marT="0" marB="0"/>
                </a:tc>
              </a:tr>
              <a:tr h="211813">
                <a:tc rowSpan="2">
                  <a:txBody>
                    <a:bodyPr/>
                    <a:lstStyle/>
                    <a:p>
                      <a:pPr algn="ctr" rtl="0">
                        <a:lnSpc>
                          <a:spcPct val="115000"/>
                        </a:lnSpc>
                        <a:spcAft>
                          <a:spcPts val="0"/>
                        </a:spcAft>
                      </a:pPr>
                      <a:r>
                        <a:rPr lang="en-US" sz="1600">
                          <a:effectLst/>
                        </a:rPr>
                        <a:t>Step (1)</a:t>
                      </a:r>
                    </a:p>
                    <a:p>
                      <a:pPr algn="ctr" rtl="0">
                        <a:lnSpc>
                          <a:spcPct val="115000"/>
                        </a:lnSpc>
                        <a:spcAft>
                          <a:spcPts val="0"/>
                        </a:spcAft>
                      </a:pPr>
                      <a:r>
                        <a:rPr lang="en-US" sz="1600">
                          <a:effectLst/>
                        </a:rPr>
                        <a:t>discarding 3/4"</a:t>
                      </a:r>
                      <a:endParaRPr lang="en-US" sz="1600">
                        <a:effectLst/>
                        <a:latin typeface="Calibri"/>
                        <a:ea typeface="Calibri"/>
                        <a:cs typeface="Arial"/>
                      </a:endParaRPr>
                    </a:p>
                  </a:txBody>
                  <a:tcPr marL="68580" marR="68580" marT="0" marB="0"/>
                </a:tc>
                <a:tc gridSpan="4">
                  <a:txBody>
                    <a:bodyPr/>
                    <a:lstStyle/>
                    <a:p>
                      <a:pPr algn="ctr" rtl="0">
                        <a:lnSpc>
                          <a:spcPct val="115000"/>
                        </a:lnSpc>
                        <a:spcAft>
                          <a:spcPts val="0"/>
                        </a:spcAft>
                      </a:pPr>
                      <a:r>
                        <a:rPr lang="en-US" sz="1600">
                          <a:effectLst/>
                        </a:rPr>
                        <a:t>Step (2)</a:t>
                      </a:r>
                      <a:endParaRPr lang="en-US" sz="1600">
                        <a:effectLst/>
                        <a:latin typeface="Calibri"/>
                        <a:ea typeface="Calibri"/>
                        <a:cs typeface="Arial"/>
                      </a:endParaRPr>
                    </a:p>
                  </a:txBody>
                  <a:tcPr marL="68580" marR="68580" marT="0" marB="0"/>
                </a:tc>
                <a:tc hMerge="1">
                  <a:txBody>
                    <a:bodyPr/>
                    <a:lstStyle/>
                    <a:p>
                      <a:pPr rtl="1"/>
                      <a:endParaRPr lang="ar-IQ"/>
                    </a:p>
                  </a:txBody>
                  <a:tcPr/>
                </a:tc>
                <a:tc hMerge="1">
                  <a:txBody>
                    <a:bodyPr/>
                    <a:lstStyle/>
                    <a:p>
                      <a:pPr rtl="1"/>
                      <a:endParaRPr lang="ar-IQ"/>
                    </a:p>
                  </a:txBody>
                  <a:tcPr/>
                </a:tc>
                <a:tc hMerge="1">
                  <a:txBody>
                    <a:bodyPr/>
                    <a:lstStyle/>
                    <a:p>
                      <a:pPr rtl="1"/>
                      <a:endParaRPr lang="ar-IQ"/>
                    </a:p>
                  </a:txBody>
                  <a:tcPr/>
                </a:tc>
              </a:tr>
              <a:tr h="436833">
                <a:tc vMerge="1">
                  <a:txBody>
                    <a:bodyPr/>
                    <a:lstStyle/>
                    <a:p>
                      <a:pPr rtl="1"/>
                      <a:endParaRPr lang="ar-IQ"/>
                    </a:p>
                  </a:txBody>
                  <a:tcPr/>
                </a:tc>
                <a:tc>
                  <a:txBody>
                    <a:bodyPr/>
                    <a:lstStyle/>
                    <a:p>
                      <a:pPr algn="ctr" rtl="0">
                        <a:lnSpc>
                          <a:spcPct val="115000"/>
                        </a:lnSpc>
                        <a:spcAft>
                          <a:spcPts val="0"/>
                        </a:spcAft>
                      </a:pPr>
                      <a:r>
                        <a:rPr lang="en-US" sz="1600">
                          <a:effectLst/>
                        </a:rPr>
                        <a:t>(A ) Passing No.4</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(B) Retained  No.4</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(B) Retained No.4</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(B) Passing No.4</a:t>
                      </a:r>
                      <a:endParaRPr lang="en-US" sz="1600">
                        <a:effectLst/>
                        <a:latin typeface="Calibri"/>
                        <a:ea typeface="Calibri"/>
                        <a:cs typeface="Arial"/>
                      </a:endParaRPr>
                    </a:p>
                  </a:txBody>
                  <a:tcPr marL="68580" marR="68580" marT="0" marB="0"/>
                </a:tc>
              </a:tr>
              <a:tr h="233011">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100 = 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r>
              <a:tr h="233011">
                <a:tc>
                  <a:txBody>
                    <a:bodyPr/>
                    <a:lstStyle/>
                    <a:p>
                      <a:pPr algn="ctr" rtl="0">
                        <a:lnSpc>
                          <a:spcPct val="115000"/>
                        </a:lnSpc>
                        <a:spcAft>
                          <a:spcPts val="0"/>
                        </a:spcAft>
                      </a:pPr>
                      <a:r>
                        <a:rPr lang="en-US" sz="1600">
                          <a:effectLst/>
                        </a:rPr>
                        <a:t>(100/90)*82= 90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90 = 10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(100/56)*10= 18</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18 = 82</a:t>
                      </a:r>
                      <a:endParaRPr lang="en-US" sz="1600">
                        <a:effectLst/>
                        <a:latin typeface="Calibri"/>
                        <a:ea typeface="Calibri"/>
                        <a:cs typeface="Arial"/>
                      </a:endParaRPr>
                    </a:p>
                  </a:txBody>
                  <a:tcPr marL="68580" marR="68580" marT="0" marB="0"/>
                </a:tc>
              </a:tr>
              <a:tr h="436833">
                <a:tc>
                  <a:txBody>
                    <a:bodyPr/>
                    <a:lstStyle/>
                    <a:p>
                      <a:pPr algn="ctr" rtl="0">
                        <a:lnSpc>
                          <a:spcPct val="115000"/>
                        </a:lnSpc>
                        <a:spcAft>
                          <a:spcPts val="0"/>
                        </a:spcAft>
                      </a:pPr>
                      <a:r>
                        <a:rPr lang="en-US" sz="1600">
                          <a:effectLst/>
                        </a:rPr>
                        <a:t>(100/90)*72= 79</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79= 21</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(100/56)*21=37.5</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37.5= 62.5</a:t>
                      </a:r>
                      <a:endParaRPr lang="en-US" sz="1600">
                        <a:effectLst/>
                        <a:latin typeface="Calibri"/>
                        <a:ea typeface="Calibri"/>
                        <a:cs typeface="Arial"/>
                      </a:endParaRPr>
                    </a:p>
                  </a:txBody>
                  <a:tcPr marL="68580" marR="68580" marT="0" marB="0"/>
                </a:tc>
              </a:tr>
              <a:tr h="233011">
                <a:tc>
                  <a:txBody>
                    <a:bodyPr/>
                    <a:lstStyle/>
                    <a:p>
                      <a:pPr algn="ctr" rtl="0">
                        <a:lnSpc>
                          <a:spcPct val="115000"/>
                        </a:lnSpc>
                        <a:spcAft>
                          <a:spcPts val="0"/>
                        </a:spcAft>
                      </a:pPr>
                      <a:r>
                        <a:rPr lang="en-US" sz="1600">
                          <a:effectLst/>
                        </a:rPr>
                        <a:t>(100/90)*40= 44</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 – 44 = 56</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100-100 =0</a:t>
                      </a:r>
                      <a:endParaRPr lang="en-US" sz="1600">
                        <a:effectLst/>
                        <a:latin typeface="Calibri"/>
                        <a:ea typeface="Calibri"/>
                        <a:cs typeface="Arial"/>
                      </a:endParaRPr>
                    </a:p>
                  </a:txBody>
                  <a:tcPr marL="68580" marR="68580" marT="0" marB="0"/>
                </a:tc>
              </a:tr>
              <a:tr h="233011">
                <a:tc>
                  <a:txBody>
                    <a:bodyPr/>
                    <a:lstStyle/>
                    <a:p>
                      <a:pPr algn="ctr" rtl="0">
                        <a:lnSpc>
                          <a:spcPct val="115000"/>
                        </a:lnSpc>
                        <a:spcAft>
                          <a:spcPts val="0"/>
                        </a:spcAft>
                      </a:pPr>
                      <a:r>
                        <a:rPr lang="en-US" sz="1600">
                          <a:effectLst/>
                        </a:rPr>
                        <a:t>(100/90)*26= 29</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(100/44)*29=66</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 </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a:t>
                      </a:r>
                      <a:endParaRPr lang="en-US" sz="1600">
                        <a:effectLst/>
                        <a:latin typeface="Calibri"/>
                        <a:ea typeface="Calibri"/>
                        <a:cs typeface="Arial"/>
                      </a:endParaRPr>
                    </a:p>
                  </a:txBody>
                  <a:tcPr marL="68580" marR="68580" marT="0" marB="0"/>
                </a:tc>
              </a:tr>
              <a:tr h="436833">
                <a:tc>
                  <a:txBody>
                    <a:bodyPr/>
                    <a:lstStyle/>
                    <a:p>
                      <a:pPr algn="ctr" rtl="0">
                        <a:lnSpc>
                          <a:spcPct val="115000"/>
                        </a:lnSpc>
                        <a:spcAft>
                          <a:spcPts val="0"/>
                        </a:spcAft>
                      </a:pPr>
                      <a:r>
                        <a:rPr lang="en-US" sz="1600">
                          <a:effectLst/>
                        </a:rPr>
                        <a:t>(100/90)*4= 4.4</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(100/44)*4.4=10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 </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a:t>
                      </a:r>
                      <a:endParaRPr lang="en-US" sz="1600">
                        <a:effectLst/>
                        <a:latin typeface="Calibri"/>
                        <a:ea typeface="Calibri"/>
                        <a:cs typeface="Arial"/>
                      </a:endParaRPr>
                    </a:p>
                  </a:txBody>
                  <a:tcPr marL="68580" marR="68580" marT="0" marB="0"/>
                </a:tc>
              </a:tr>
              <a:tr h="436833">
                <a:tc>
                  <a:txBody>
                    <a:bodyPr/>
                    <a:lstStyle/>
                    <a:p>
                      <a:pPr algn="ctr" rtl="1">
                        <a:lnSpc>
                          <a:spcPct val="115000"/>
                        </a:lnSpc>
                        <a:spcAft>
                          <a:spcPts val="0"/>
                        </a:spcAft>
                      </a:pPr>
                      <a:r>
                        <a:rPr lang="en-US" sz="1600">
                          <a:effectLst/>
                        </a:rPr>
                        <a:t>(100/90)*0.5= 0.55</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(100/44)*0.55=1.25</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 </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dirty="0">
                          <a:effectLst/>
                        </a:rPr>
                        <a:t>0</a:t>
                      </a:r>
                      <a:endParaRPr lang="en-US" sz="1600" dirty="0">
                        <a:effectLst/>
                        <a:latin typeface="Calibri"/>
                        <a:ea typeface="Calibri"/>
                        <a:cs typeface="Arial"/>
                      </a:endParaRPr>
                    </a:p>
                  </a:txBody>
                  <a:tcPr marL="68580" marR="68580" marT="0" marB="0"/>
                </a:tc>
              </a:tr>
            </a:tbl>
          </a:graphicData>
        </a:graphic>
      </p:graphicFrame>
      <p:graphicFrame>
        <p:nvGraphicFramePr>
          <p:cNvPr id="3" name="Table 2"/>
          <p:cNvGraphicFramePr>
            <a:graphicFrameLocks noGrp="1"/>
          </p:cNvGraphicFramePr>
          <p:nvPr>
            <p:extLst/>
          </p:nvPr>
        </p:nvGraphicFramePr>
        <p:xfrm>
          <a:off x="2590801" y="3701955"/>
          <a:ext cx="6553201" cy="3124200"/>
        </p:xfrm>
        <a:graphic>
          <a:graphicData uri="http://schemas.openxmlformats.org/drawingml/2006/table">
            <a:tbl>
              <a:tblPr firstRow="1" firstCol="1" bandRow="1">
                <a:tableStyleId>{5C22544A-7EE6-4342-B048-85BDC9FD1C3A}</a:tableStyleId>
              </a:tblPr>
              <a:tblGrid>
                <a:gridCol w="1479466"/>
                <a:gridCol w="1479466"/>
                <a:gridCol w="1269180"/>
                <a:gridCol w="2325089"/>
              </a:tblGrid>
              <a:tr h="312420">
                <a:tc gridSpan="3">
                  <a:txBody>
                    <a:bodyPr/>
                    <a:lstStyle/>
                    <a:p>
                      <a:pPr algn="ctr" rtl="0">
                        <a:lnSpc>
                          <a:spcPct val="115000"/>
                        </a:lnSpc>
                        <a:spcAft>
                          <a:spcPts val="0"/>
                        </a:spcAft>
                      </a:pPr>
                      <a:r>
                        <a:rPr lang="en-US" sz="1600" dirty="0" smtClean="0">
                          <a:effectLst/>
                        </a:rPr>
                        <a:t>10</a:t>
                      </a:r>
                      <a:endParaRPr lang="en-US" sz="1600" dirty="0">
                        <a:effectLst/>
                        <a:latin typeface="Calibri"/>
                        <a:ea typeface="Calibri"/>
                        <a:cs typeface="Arial"/>
                      </a:endParaRPr>
                    </a:p>
                  </a:txBody>
                  <a:tcPr marL="68580" marR="68580" marT="0" marB="0"/>
                </a:tc>
                <a:tc hMerge="1">
                  <a:txBody>
                    <a:bodyPr/>
                    <a:lstStyle/>
                    <a:p>
                      <a:pPr rtl="1"/>
                      <a:endParaRPr lang="ar-IQ"/>
                    </a:p>
                  </a:txBody>
                  <a:tcPr/>
                </a:tc>
                <a:tc hMerge="1">
                  <a:txBody>
                    <a:bodyPr/>
                    <a:lstStyle/>
                    <a:p>
                      <a:pPr rtl="1"/>
                      <a:endParaRPr lang="ar-IQ"/>
                    </a:p>
                  </a:txBody>
                  <a:tcPr/>
                </a:tc>
                <a:tc>
                  <a:txBody>
                    <a:bodyPr/>
                    <a:lstStyle/>
                    <a:p>
                      <a:pPr algn="ctr" rtl="0">
                        <a:lnSpc>
                          <a:spcPct val="115000"/>
                        </a:lnSpc>
                        <a:spcAft>
                          <a:spcPts val="0"/>
                        </a:spcAft>
                      </a:pPr>
                      <a:r>
                        <a:rPr lang="en-US" sz="1600">
                          <a:effectLst/>
                        </a:rPr>
                        <a:t>11</a:t>
                      </a:r>
                      <a:endParaRPr lang="en-US" sz="1600">
                        <a:effectLst/>
                        <a:latin typeface="Calibri"/>
                        <a:ea typeface="Calibri"/>
                        <a:cs typeface="Arial"/>
                      </a:endParaRPr>
                    </a:p>
                  </a:txBody>
                  <a:tcPr marL="68580" marR="68580" marT="0" marB="0"/>
                </a:tc>
              </a:tr>
              <a:tr h="312420">
                <a:tc gridSpan="3">
                  <a:txBody>
                    <a:bodyPr/>
                    <a:lstStyle/>
                    <a:p>
                      <a:pPr algn="ctr" rtl="0">
                        <a:lnSpc>
                          <a:spcPct val="115000"/>
                        </a:lnSpc>
                        <a:spcAft>
                          <a:spcPts val="0"/>
                        </a:spcAft>
                      </a:pPr>
                      <a:r>
                        <a:rPr lang="en-US" sz="1600">
                          <a:effectLst/>
                        </a:rPr>
                        <a:t>Step (3)</a:t>
                      </a:r>
                      <a:endParaRPr lang="en-US" sz="1600">
                        <a:effectLst/>
                        <a:latin typeface="Calibri"/>
                        <a:ea typeface="Calibri"/>
                        <a:cs typeface="Arial"/>
                      </a:endParaRPr>
                    </a:p>
                  </a:txBody>
                  <a:tcPr marL="68580" marR="68580" marT="0" marB="0"/>
                </a:tc>
                <a:tc hMerge="1">
                  <a:txBody>
                    <a:bodyPr/>
                    <a:lstStyle/>
                    <a:p>
                      <a:pPr rtl="1"/>
                      <a:endParaRPr lang="ar-IQ"/>
                    </a:p>
                  </a:txBody>
                  <a:tcPr/>
                </a:tc>
                <a:tc hMerge="1">
                  <a:txBody>
                    <a:bodyPr/>
                    <a:lstStyle/>
                    <a:p>
                      <a:pPr rtl="1"/>
                      <a:endParaRPr lang="ar-IQ"/>
                    </a:p>
                  </a:txBody>
                  <a:tcPr/>
                </a:tc>
                <a:tc>
                  <a:txBody>
                    <a:bodyPr/>
                    <a:lstStyle/>
                    <a:p>
                      <a:pPr algn="ctr" rtl="0">
                        <a:lnSpc>
                          <a:spcPct val="115000"/>
                        </a:lnSpc>
                        <a:spcAft>
                          <a:spcPts val="0"/>
                        </a:spcAft>
                      </a:pPr>
                      <a:r>
                        <a:rPr lang="en-US" sz="1600">
                          <a:effectLst/>
                        </a:rPr>
                        <a:t> </a:t>
                      </a:r>
                      <a:endParaRPr lang="en-US" sz="1600">
                        <a:effectLst/>
                        <a:latin typeface="Calibri"/>
                        <a:ea typeface="Calibri"/>
                        <a:cs typeface="Arial"/>
                      </a:endParaRPr>
                    </a:p>
                  </a:txBody>
                  <a:tcPr marL="68580" marR="68580" marT="0" marB="0"/>
                </a:tc>
              </a:tr>
              <a:tr h="312420">
                <a:tc>
                  <a:txBody>
                    <a:bodyPr/>
                    <a:lstStyle/>
                    <a:p>
                      <a:pPr algn="ctr" rtl="0">
                        <a:lnSpc>
                          <a:spcPct val="115000"/>
                        </a:lnSpc>
                        <a:spcAft>
                          <a:spcPts val="0"/>
                        </a:spcAft>
                      </a:pPr>
                      <a:r>
                        <a:rPr lang="en-US" sz="1600">
                          <a:effectLst/>
                        </a:rPr>
                        <a:t>53%(A)</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41% (B)</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6% Filler</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 </a:t>
                      </a:r>
                      <a:endParaRPr lang="en-US" sz="1600">
                        <a:effectLst/>
                        <a:latin typeface="Calibri"/>
                        <a:ea typeface="Calibri"/>
                        <a:cs typeface="Arial"/>
                      </a:endParaRPr>
                    </a:p>
                  </a:txBody>
                  <a:tcPr marL="68580" marR="68580" marT="0" marB="0"/>
                </a:tc>
              </a:tr>
              <a:tr h="312420">
                <a:tc>
                  <a:txBody>
                    <a:bodyPr/>
                    <a:lstStyle/>
                    <a:p>
                      <a:pPr algn="ctr" rtl="0">
                        <a:lnSpc>
                          <a:spcPct val="115000"/>
                        </a:lnSpc>
                        <a:spcAft>
                          <a:spcPts val="0"/>
                        </a:spcAft>
                      </a:pPr>
                      <a:r>
                        <a:rPr lang="en-US" sz="1600">
                          <a:effectLst/>
                        </a:rPr>
                        <a:t>0.53X100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0.41X100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53+41+6=100</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0.53X100</a:t>
                      </a:r>
                      <a:endParaRPr lang="en-US" sz="1600">
                        <a:effectLst/>
                        <a:latin typeface="Calibri"/>
                        <a:ea typeface="Calibri"/>
                        <a:cs typeface="Arial"/>
                      </a:endParaRPr>
                    </a:p>
                  </a:txBody>
                  <a:tcPr marL="68580" marR="68580" marT="0" marB="0"/>
                </a:tc>
                <a:tc>
                  <a:txBody>
                    <a:bodyPr/>
                    <a:lstStyle/>
                    <a:p>
                      <a:pPr algn="r" rtl="1">
                        <a:lnSpc>
                          <a:spcPct val="115000"/>
                        </a:lnSpc>
                        <a:spcAft>
                          <a:spcPts val="0"/>
                        </a:spcAft>
                      </a:pPr>
                      <a:r>
                        <a:rPr lang="en-US" sz="1600">
                          <a:effectLst/>
                        </a:rPr>
                        <a:t>0.41X82</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53+33.6+6=92.6</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0.53X100</a:t>
                      </a:r>
                      <a:endParaRPr lang="en-US" sz="1600">
                        <a:effectLst/>
                        <a:latin typeface="Calibri"/>
                        <a:ea typeface="Calibri"/>
                        <a:cs typeface="Arial"/>
                      </a:endParaRPr>
                    </a:p>
                  </a:txBody>
                  <a:tcPr marL="68580" marR="68580" marT="0" marB="0"/>
                </a:tc>
                <a:tc>
                  <a:txBody>
                    <a:bodyPr/>
                    <a:lstStyle/>
                    <a:p>
                      <a:pPr algn="r" rtl="1">
                        <a:lnSpc>
                          <a:spcPct val="115000"/>
                        </a:lnSpc>
                        <a:spcAft>
                          <a:spcPts val="0"/>
                        </a:spcAft>
                      </a:pPr>
                      <a:r>
                        <a:rPr lang="en-US" sz="1600">
                          <a:effectLst/>
                        </a:rPr>
                        <a:t>0.41X62.5</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53+25.6+6=84.6</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0.53X100</a:t>
                      </a:r>
                      <a:endParaRPr lang="en-US" sz="1600">
                        <a:effectLst/>
                        <a:latin typeface="Calibri"/>
                        <a:ea typeface="Calibri"/>
                        <a:cs typeface="Arial"/>
                      </a:endParaRPr>
                    </a:p>
                  </a:txBody>
                  <a:tcPr marL="68580" marR="68580" marT="0" marB="0"/>
                </a:tc>
                <a:tc>
                  <a:txBody>
                    <a:bodyPr/>
                    <a:lstStyle/>
                    <a:p>
                      <a:pPr algn="r" rtl="1">
                        <a:lnSpc>
                          <a:spcPct val="115000"/>
                        </a:lnSpc>
                        <a:spcAft>
                          <a:spcPts val="0"/>
                        </a:spcAft>
                      </a:pPr>
                      <a:r>
                        <a:rPr lang="en-US" sz="1600">
                          <a:effectLst/>
                        </a:rPr>
                        <a:t>0.41X0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53+0+6= 59</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0.53X66</a:t>
                      </a:r>
                      <a:endParaRPr lang="en-US" sz="1600">
                        <a:effectLst/>
                        <a:latin typeface="Calibri"/>
                        <a:ea typeface="Calibri"/>
                        <a:cs typeface="Arial"/>
                      </a:endParaRPr>
                    </a:p>
                  </a:txBody>
                  <a:tcPr marL="68580" marR="68580" marT="0" marB="0"/>
                </a:tc>
                <a:tc>
                  <a:txBody>
                    <a:bodyPr/>
                    <a:lstStyle/>
                    <a:p>
                      <a:pPr algn="r" rtl="1">
                        <a:lnSpc>
                          <a:spcPct val="115000"/>
                        </a:lnSpc>
                        <a:spcAft>
                          <a:spcPts val="0"/>
                        </a:spcAft>
                      </a:pPr>
                      <a:r>
                        <a:rPr lang="en-US" sz="1600">
                          <a:effectLst/>
                        </a:rPr>
                        <a:t>0.41X0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35+0+6= 41</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0.53X10</a:t>
                      </a:r>
                      <a:endParaRPr lang="en-US" sz="1600">
                        <a:effectLst/>
                        <a:latin typeface="Calibri"/>
                        <a:ea typeface="Calibri"/>
                        <a:cs typeface="Arial"/>
                      </a:endParaRPr>
                    </a:p>
                  </a:txBody>
                  <a:tcPr marL="68580" marR="68580" marT="0" marB="0"/>
                </a:tc>
                <a:tc>
                  <a:txBody>
                    <a:bodyPr/>
                    <a:lstStyle/>
                    <a:p>
                      <a:pPr algn="r" rtl="0">
                        <a:lnSpc>
                          <a:spcPct val="115000"/>
                        </a:lnSpc>
                        <a:spcAft>
                          <a:spcPts val="0"/>
                        </a:spcAft>
                      </a:pPr>
                      <a:r>
                        <a:rPr lang="en-US" sz="1600">
                          <a:effectLst/>
                        </a:rPr>
                        <a:t>0.41X0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0.06X100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a:effectLst/>
                        </a:rPr>
                        <a:t>5.3+0+6= 11.3</a:t>
                      </a:r>
                      <a:endParaRPr lang="en-US" sz="1600">
                        <a:effectLst/>
                        <a:latin typeface="Calibri"/>
                        <a:ea typeface="Calibri"/>
                        <a:cs typeface="Arial"/>
                      </a:endParaRPr>
                    </a:p>
                  </a:txBody>
                  <a:tcPr marL="68580" marR="68580" marT="0" marB="0"/>
                </a:tc>
              </a:tr>
              <a:tr h="312420">
                <a:tc>
                  <a:txBody>
                    <a:bodyPr/>
                    <a:lstStyle/>
                    <a:p>
                      <a:pPr algn="ctr" rtl="1">
                        <a:lnSpc>
                          <a:spcPct val="115000"/>
                        </a:lnSpc>
                        <a:spcAft>
                          <a:spcPts val="0"/>
                        </a:spcAft>
                      </a:pPr>
                      <a:r>
                        <a:rPr lang="en-US" sz="1600">
                          <a:effectLst/>
                        </a:rPr>
                        <a:t>0.53X1.25</a:t>
                      </a:r>
                      <a:endParaRPr lang="en-US" sz="1600">
                        <a:effectLst/>
                        <a:latin typeface="Calibri"/>
                        <a:ea typeface="Calibri"/>
                        <a:cs typeface="Arial"/>
                      </a:endParaRPr>
                    </a:p>
                  </a:txBody>
                  <a:tcPr marL="68580" marR="68580" marT="0" marB="0"/>
                </a:tc>
                <a:tc>
                  <a:txBody>
                    <a:bodyPr/>
                    <a:lstStyle/>
                    <a:p>
                      <a:pPr algn="r" rtl="0">
                        <a:lnSpc>
                          <a:spcPct val="115000"/>
                        </a:lnSpc>
                        <a:spcAft>
                          <a:spcPts val="0"/>
                        </a:spcAft>
                      </a:pPr>
                      <a:r>
                        <a:rPr lang="en-US" sz="1600">
                          <a:effectLst/>
                        </a:rPr>
                        <a:t>0.41X0</a:t>
                      </a:r>
                      <a:endParaRPr lang="en-US" sz="160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dirty="0">
                          <a:effectLst/>
                        </a:rPr>
                        <a:t>0.06X100</a:t>
                      </a:r>
                      <a:endParaRPr lang="en-US" sz="1600" dirty="0">
                        <a:effectLst/>
                        <a:latin typeface="Calibri"/>
                        <a:ea typeface="Calibri"/>
                        <a:cs typeface="Arial"/>
                      </a:endParaRPr>
                    </a:p>
                  </a:txBody>
                  <a:tcPr marL="68580" marR="68580" marT="0" marB="0"/>
                </a:tc>
                <a:tc>
                  <a:txBody>
                    <a:bodyPr/>
                    <a:lstStyle/>
                    <a:p>
                      <a:pPr algn="ctr" rtl="0">
                        <a:lnSpc>
                          <a:spcPct val="115000"/>
                        </a:lnSpc>
                        <a:spcAft>
                          <a:spcPts val="0"/>
                        </a:spcAft>
                      </a:pPr>
                      <a:r>
                        <a:rPr lang="en-US" sz="1600" dirty="0">
                          <a:effectLst/>
                        </a:rPr>
                        <a:t>0.66+0+6= 6.7</a:t>
                      </a:r>
                      <a:endParaRPr lang="en-US" sz="16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3754706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nvPr>
        </p:nvGraphicFramePr>
        <p:xfrm>
          <a:off x="1546746" y="2362200"/>
          <a:ext cx="8610600" cy="4141564"/>
        </p:xfrm>
        <a:graphic>
          <a:graphicData uri="http://schemas.openxmlformats.org/presentationml/2006/ole">
            <mc:AlternateContent xmlns:mc="http://schemas.openxmlformats.org/markup-compatibility/2006">
              <mc:Choice xmlns:v="urn:schemas-microsoft-com:vml" Requires="v">
                <p:oleObj spid="_x0000_s1026" name="Worksheet" r:id="rId3" imgW="4257777" imgH="2047986" progId="Excel.Sheet.12">
                  <p:embed/>
                </p:oleObj>
              </mc:Choice>
              <mc:Fallback>
                <p:oleObj name="Worksheet" r:id="rId3" imgW="4257777" imgH="2047986" progId="Excel.Sheet.12">
                  <p:embed/>
                  <p:pic>
                    <p:nvPicPr>
                      <p:cNvPr id="0" name=""/>
                      <p:cNvPicPr/>
                      <p:nvPr/>
                    </p:nvPicPr>
                    <p:blipFill>
                      <a:blip r:embed="rId4"/>
                      <a:stretch>
                        <a:fillRect/>
                      </a:stretch>
                    </p:blipFill>
                    <p:spPr>
                      <a:xfrm>
                        <a:off x="1546746" y="2362200"/>
                        <a:ext cx="8610600" cy="4141564"/>
                      </a:xfrm>
                      <a:prstGeom prst="rect">
                        <a:avLst/>
                      </a:prstGeom>
                    </p:spPr>
                  </p:pic>
                </p:oleObj>
              </mc:Fallback>
            </mc:AlternateContent>
          </a:graphicData>
        </a:graphic>
      </p:graphicFrame>
      <p:sp>
        <p:nvSpPr>
          <p:cNvPr id="5" name="Rectangle 4"/>
          <p:cNvSpPr/>
          <p:nvPr/>
        </p:nvSpPr>
        <p:spPr>
          <a:xfrm>
            <a:off x="1514901" y="874932"/>
            <a:ext cx="9381699" cy="1200329"/>
          </a:xfrm>
          <a:prstGeom prst="rect">
            <a:avLst/>
          </a:prstGeom>
        </p:spPr>
        <p:txBody>
          <a:bodyPr wrap="square">
            <a:spAutoFit/>
          </a:bodyPr>
          <a:lstStyle/>
          <a:p>
            <a:r>
              <a:rPr lang="en-US" altLang="ar-IQ" sz="2400" dirty="0">
                <a:solidFill>
                  <a:srgbClr val="7030A0"/>
                </a:solidFill>
                <a:latin typeface="Times New Roman" panose="02020603050405020304" pitchFamily="18" charset="0"/>
                <a:cs typeface="Times New Roman" panose="02020603050405020304" pitchFamily="18" charset="0"/>
              </a:rPr>
              <a:t>Three aggregates are to be blended to meet specification. The aggregates, gradations, and specifications are as in Table below. Determine the most suitable proportion of each stock using the trial and error method.</a:t>
            </a:r>
            <a:endParaRPr lang="ar-IQ"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1524001" y="76201"/>
            <a:ext cx="1193853" cy="646331"/>
          </a:xfrm>
          <a:prstGeom prst="rect">
            <a:avLst/>
          </a:prstGeom>
        </p:spPr>
        <p:txBody>
          <a:bodyPr wrap="none">
            <a:spAutoFit/>
          </a:bodyPr>
          <a:lstStyle/>
          <a:p>
            <a:r>
              <a:rPr lang="en-US" altLang="ar-IQ" sz="3600" b="1" dirty="0">
                <a:solidFill>
                  <a:srgbClr val="002060"/>
                </a:solidFill>
                <a:latin typeface="Times New Roman" panose="02020603050405020304" pitchFamily="18" charset="0"/>
                <a:cs typeface="Times New Roman" panose="02020603050405020304" pitchFamily="18" charset="0"/>
              </a:rPr>
              <a:t>H.W.</a:t>
            </a:r>
            <a:endParaRPr lang="ar-IQ"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01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nvPr>
        </p:nvGraphicFramePr>
        <p:xfrm>
          <a:off x="2209800" y="1981200"/>
          <a:ext cx="8153400" cy="2667000"/>
        </p:xfrm>
        <a:graphic>
          <a:graphicData uri="http://schemas.openxmlformats.org/presentationml/2006/ole">
            <mc:AlternateContent xmlns:mc="http://schemas.openxmlformats.org/markup-compatibility/2006">
              <mc:Choice xmlns:v="urn:schemas-microsoft-com:vml" Requires="v">
                <p:oleObj spid="_x0000_s2050" name="Worksheet" r:id="rId3" imgW="7458196" imgH="1819352" progId="Excel.Sheet.12">
                  <p:embed/>
                </p:oleObj>
              </mc:Choice>
              <mc:Fallback>
                <p:oleObj name="Worksheet" r:id="rId3" imgW="7458196" imgH="1819352" progId="Excel.Sheet.12">
                  <p:embed/>
                  <p:pic>
                    <p:nvPicPr>
                      <p:cNvPr id="0" name=""/>
                      <p:cNvPicPr/>
                      <p:nvPr/>
                    </p:nvPicPr>
                    <p:blipFill>
                      <a:blip r:embed="rId4"/>
                      <a:stretch>
                        <a:fillRect/>
                      </a:stretch>
                    </p:blipFill>
                    <p:spPr>
                      <a:xfrm>
                        <a:off x="2209800" y="1981200"/>
                        <a:ext cx="8153400" cy="2667000"/>
                      </a:xfrm>
                      <a:prstGeom prst="rect">
                        <a:avLst/>
                      </a:prstGeom>
                    </p:spPr>
                  </p:pic>
                </p:oleObj>
              </mc:Fallback>
            </mc:AlternateContent>
          </a:graphicData>
        </a:graphic>
      </p:graphicFrame>
    </p:spTree>
    <p:extLst>
      <p:ext uri="{BB962C8B-B14F-4D97-AF65-F5344CB8AC3E}">
        <p14:creationId xmlns:p14="http://schemas.microsoft.com/office/powerpoint/2010/main" val="783456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1" y="76200"/>
            <a:ext cx="8381077" cy="52322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800" b="1" dirty="0">
                <a:solidFill>
                  <a:srgbClr val="FF0000"/>
                </a:solidFill>
                <a:latin typeface="Times New Roman" panose="02020603050405020304" pitchFamily="18" charset="0"/>
                <a:cs typeface="Times New Roman" panose="02020603050405020304" pitchFamily="18" charset="0"/>
              </a:rPr>
              <a:t>DESIRABLE PROPERTIES ASPHALT </a:t>
            </a:r>
            <a:r>
              <a:rPr lang="en-US" sz="2800" b="1" dirty="0">
                <a:solidFill>
                  <a:srgbClr val="FF0000"/>
                </a:solidFill>
                <a:latin typeface="Times New Roman" panose="02020603050405020304" pitchFamily="18" charset="0"/>
                <a:cs typeface="Times New Roman" panose="02020603050405020304" pitchFamily="18" charset="0"/>
              </a:rPr>
              <a:t>MIXTURES</a:t>
            </a:r>
            <a:endParaRPr lang="ar-IQ" sz="28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83230" y="736963"/>
            <a:ext cx="9232370" cy="954107"/>
          </a:xfrm>
          <a:prstGeom prst="rect">
            <a:avLst/>
          </a:prstGeom>
        </p:spPr>
        <p:txBody>
          <a:bodyPr wrap="square">
            <a:spAutoFit/>
          </a:bodyPr>
          <a:lstStyle/>
          <a:p>
            <a:pPr marL="514350" indent="-514350">
              <a:buAutoNum type="arabicParenR"/>
            </a:pPr>
            <a:r>
              <a:rPr lang="en-US" sz="2800" i="1" dirty="0">
                <a:solidFill>
                  <a:srgbClr val="002060"/>
                </a:solidFill>
                <a:latin typeface="Times New Roman" panose="02020603050405020304" pitchFamily="18" charset="0"/>
                <a:cs typeface="Times New Roman" panose="02020603050405020304" pitchFamily="18" charset="0"/>
              </a:rPr>
              <a:t>Stability </a:t>
            </a:r>
            <a:r>
              <a:rPr lang="en-US" sz="2000" i="1" dirty="0"/>
              <a:t> </a:t>
            </a:r>
            <a:r>
              <a:rPr lang="ar-IQ" sz="2000" dirty="0"/>
              <a:t>:</a:t>
            </a:r>
            <a:r>
              <a:rPr lang="en-US" sz="2000" dirty="0"/>
              <a:t>       </a:t>
            </a:r>
            <a:r>
              <a:rPr lang="en-US" sz="2800" dirty="0">
                <a:solidFill>
                  <a:srgbClr val="C00000"/>
                </a:solidFill>
                <a:latin typeface="Times New Roman" panose="02020603050405020304" pitchFamily="18" charset="0"/>
                <a:cs typeface="Times New Roman" panose="02020603050405020304" pitchFamily="18" charset="0"/>
              </a:rPr>
              <a:t>resistance </a:t>
            </a:r>
            <a:r>
              <a:rPr lang="en-US" sz="2800" dirty="0">
                <a:solidFill>
                  <a:srgbClr val="C00000"/>
                </a:solidFill>
                <a:latin typeface="Times New Roman" panose="02020603050405020304" pitchFamily="18" charset="0"/>
                <a:cs typeface="Times New Roman" panose="02020603050405020304" pitchFamily="18" charset="0"/>
              </a:rPr>
              <a:t>to permanent </a:t>
            </a:r>
            <a:r>
              <a:rPr lang="en-US" sz="2800" dirty="0">
                <a:solidFill>
                  <a:srgbClr val="C00000"/>
                </a:solidFill>
                <a:latin typeface="Times New Roman" panose="02020603050405020304" pitchFamily="18" charset="0"/>
                <a:cs typeface="Times New Roman" panose="02020603050405020304" pitchFamily="18" charset="0"/>
              </a:rPr>
              <a:t>deformation due to the </a:t>
            </a:r>
          </a:p>
          <a:p>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applied loading (plastic deformation).</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752601" y="1867075"/>
            <a:ext cx="2529923" cy="400110"/>
          </a:xfrm>
          <a:prstGeom prst="rect">
            <a:avLst/>
          </a:prstGeom>
        </p:spPr>
        <p:txBody>
          <a:bodyPr wrap="none">
            <a:spAutoFit/>
          </a:bodyPr>
          <a:lstStyle/>
          <a:p>
            <a:r>
              <a:rPr lang="en-US" sz="2000" dirty="0">
                <a:solidFill>
                  <a:srgbClr val="002060"/>
                </a:solidFill>
              </a:rPr>
              <a:t>Stability is affected </a:t>
            </a:r>
            <a:r>
              <a:rPr lang="en-US" sz="2000" dirty="0">
                <a:solidFill>
                  <a:srgbClr val="002060"/>
                </a:solidFill>
              </a:rPr>
              <a:t>by:</a:t>
            </a:r>
            <a:endParaRPr lang="ar-IQ" sz="2000" dirty="0">
              <a:solidFill>
                <a:srgbClr val="002060"/>
              </a:solidFill>
            </a:endParaRPr>
          </a:p>
        </p:txBody>
      </p:sp>
      <p:sp>
        <p:nvSpPr>
          <p:cNvPr id="8" name="Rectangle 7"/>
          <p:cNvSpPr/>
          <p:nvPr/>
        </p:nvSpPr>
        <p:spPr>
          <a:xfrm>
            <a:off x="2095182" y="2899776"/>
            <a:ext cx="2674065"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Frictional resistance</a:t>
            </a:r>
            <a:endParaRPr lang="ar-IQ"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6360734" y="3219481"/>
            <a:ext cx="2268570"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Dense </a:t>
            </a:r>
            <a:r>
              <a:rPr lang="en-US" sz="2400" dirty="0">
                <a:latin typeface="Times New Roman" panose="02020603050405020304" pitchFamily="18" charset="0"/>
                <a:cs typeface="Times New Roman" panose="02020603050405020304" pitchFamily="18" charset="0"/>
              </a:rPr>
              <a:t>gradation </a:t>
            </a:r>
            <a:endParaRPr lang="ar-IQ" sz="2400" dirty="0">
              <a:latin typeface="Times New Roman" panose="02020603050405020304" pitchFamily="18" charset="0"/>
              <a:cs typeface="Times New Roman" panose="02020603050405020304" pitchFamily="18" charset="0"/>
            </a:endParaRPr>
          </a:p>
        </p:txBody>
      </p:sp>
      <p:sp>
        <p:nvSpPr>
          <p:cNvPr id="10" name="Rectangle 9"/>
          <p:cNvSpPr/>
          <p:nvPr/>
        </p:nvSpPr>
        <p:spPr>
          <a:xfrm>
            <a:off x="6360735" y="1805521"/>
            <a:ext cx="4248279"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Rough aggregate surface texture </a:t>
            </a:r>
            <a:endParaRPr lang="ar-IQ" sz="2400" dirty="0">
              <a:latin typeface="Times New Roman" panose="02020603050405020304" pitchFamily="18" charset="0"/>
              <a:cs typeface="Times New Roman" panose="02020603050405020304" pitchFamily="18" charset="0"/>
            </a:endParaRPr>
          </a:p>
        </p:txBody>
      </p:sp>
      <p:sp>
        <p:nvSpPr>
          <p:cNvPr id="11" name="Rectangle 10"/>
          <p:cNvSpPr/>
          <p:nvPr/>
        </p:nvSpPr>
        <p:spPr>
          <a:xfrm>
            <a:off x="6360734" y="2525339"/>
            <a:ext cx="3291286"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Optimum </a:t>
            </a:r>
            <a:r>
              <a:rPr lang="en-US" sz="2400" dirty="0">
                <a:latin typeface="Times New Roman" panose="02020603050405020304" pitchFamily="18" charset="0"/>
                <a:cs typeface="Times New Roman" panose="02020603050405020304" pitchFamily="18" charset="0"/>
              </a:rPr>
              <a:t>asphalt content</a:t>
            </a:r>
            <a:endParaRPr lang="ar-IQ" sz="2400" dirty="0">
              <a:latin typeface="Times New Roman" panose="02020603050405020304" pitchFamily="18" charset="0"/>
              <a:cs typeface="Times New Roman" panose="02020603050405020304" pitchFamily="18" charset="0"/>
            </a:endParaRPr>
          </a:p>
        </p:txBody>
      </p:sp>
      <p:sp>
        <p:nvSpPr>
          <p:cNvPr id="12" name="Rectangle 11"/>
          <p:cNvSpPr/>
          <p:nvPr/>
        </p:nvSpPr>
        <p:spPr>
          <a:xfrm>
            <a:off x="6341306" y="3917976"/>
            <a:ext cx="1686680"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Compaction</a:t>
            </a:r>
            <a:endParaRPr lang="ar-IQ" sz="2400" dirty="0">
              <a:latin typeface="Times New Roman" panose="02020603050405020304" pitchFamily="18" charset="0"/>
              <a:cs typeface="Times New Roman" panose="02020603050405020304" pitchFamily="18" charset="0"/>
            </a:endParaRPr>
          </a:p>
        </p:txBody>
      </p:sp>
      <p:cxnSp>
        <p:nvCxnSpPr>
          <p:cNvPr id="14" name="Straight Connector 13"/>
          <p:cNvCxnSpPr>
            <a:stCxn id="10" idx="1"/>
            <a:endCxn id="8" idx="3"/>
          </p:cNvCxnSpPr>
          <p:nvPr/>
        </p:nvCxnSpPr>
        <p:spPr>
          <a:xfrm flipH="1">
            <a:off x="4769246" y="2036354"/>
            <a:ext cx="1591488" cy="1094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1" idx="1"/>
            <a:endCxn id="8" idx="3"/>
          </p:cNvCxnSpPr>
          <p:nvPr/>
        </p:nvCxnSpPr>
        <p:spPr>
          <a:xfrm flipH="1">
            <a:off x="4769246" y="2756172"/>
            <a:ext cx="1591488" cy="374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9" idx="1"/>
            <a:endCxn id="8" idx="3"/>
          </p:cNvCxnSpPr>
          <p:nvPr/>
        </p:nvCxnSpPr>
        <p:spPr>
          <a:xfrm flipH="1" flipV="1">
            <a:off x="4769246" y="3130609"/>
            <a:ext cx="1591488" cy="31970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2" idx="1"/>
            <a:endCxn id="8" idx="3"/>
          </p:cNvCxnSpPr>
          <p:nvPr/>
        </p:nvCxnSpPr>
        <p:spPr>
          <a:xfrm flipH="1" flipV="1">
            <a:off x="4769246" y="3130608"/>
            <a:ext cx="1572060" cy="10182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600200" y="5536667"/>
            <a:ext cx="36576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a:latin typeface="Times New Roman" panose="02020603050405020304" pitchFamily="18" charset="0"/>
                <a:cs typeface="Times New Roman" panose="02020603050405020304" pitchFamily="18" charset="0"/>
              </a:rPr>
              <a:t>Cohesion (tensile strength)</a:t>
            </a:r>
            <a:endParaRPr lang="ar-IQ" sz="2400" dirty="0">
              <a:latin typeface="Times New Roman" panose="02020603050405020304" pitchFamily="18" charset="0"/>
              <a:cs typeface="Times New Roman" panose="02020603050405020304" pitchFamily="18" charset="0"/>
            </a:endParaRPr>
          </a:p>
        </p:txBody>
      </p:sp>
      <p:sp>
        <p:nvSpPr>
          <p:cNvPr id="35" name="Rectangle 34"/>
          <p:cNvSpPr/>
          <p:nvPr/>
        </p:nvSpPr>
        <p:spPr>
          <a:xfrm>
            <a:off x="6360734" y="6176238"/>
            <a:ext cx="3316934"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Surface area of aggregate</a:t>
            </a:r>
            <a:endParaRPr lang="ar-IQ" sz="2400" dirty="0">
              <a:latin typeface="Times New Roman" panose="02020603050405020304" pitchFamily="18" charset="0"/>
              <a:cs typeface="Times New Roman" panose="02020603050405020304" pitchFamily="18" charset="0"/>
            </a:endParaRPr>
          </a:p>
        </p:txBody>
      </p:sp>
      <p:sp>
        <p:nvSpPr>
          <p:cNvPr id="36" name="Rectangle 35"/>
          <p:cNvSpPr/>
          <p:nvPr/>
        </p:nvSpPr>
        <p:spPr>
          <a:xfrm>
            <a:off x="6341306" y="4874077"/>
            <a:ext cx="2661306"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Rheology </a:t>
            </a:r>
            <a:r>
              <a:rPr lang="en-US" sz="2400" dirty="0">
                <a:latin typeface="Times New Roman" panose="02020603050405020304" pitchFamily="18" charset="0"/>
                <a:cs typeface="Times New Roman" panose="02020603050405020304" pitchFamily="18" charset="0"/>
              </a:rPr>
              <a:t>of asphalt</a:t>
            </a:r>
            <a:endParaRPr lang="ar-IQ" sz="2400" dirty="0">
              <a:latin typeface="Times New Roman" panose="02020603050405020304" pitchFamily="18" charset="0"/>
              <a:cs typeface="Times New Roman" panose="02020603050405020304" pitchFamily="18" charset="0"/>
            </a:endParaRPr>
          </a:p>
        </p:txBody>
      </p:sp>
      <p:sp>
        <p:nvSpPr>
          <p:cNvPr id="37" name="Rectangle 36"/>
          <p:cNvSpPr/>
          <p:nvPr/>
        </p:nvSpPr>
        <p:spPr>
          <a:xfrm>
            <a:off x="6360734" y="5529843"/>
            <a:ext cx="3259226"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Adhesion with aggregate</a:t>
            </a:r>
            <a:endParaRPr lang="ar-IQ" sz="2400" dirty="0">
              <a:latin typeface="Times New Roman" panose="02020603050405020304" pitchFamily="18" charset="0"/>
              <a:cs typeface="Times New Roman" panose="02020603050405020304" pitchFamily="18" charset="0"/>
            </a:endParaRPr>
          </a:p>
        </p:txBody>
      </p:sp>
      <p:cxnSp>
        <p:nvCxnSpPr>
          <p:cNvPr id="38" name="Straight Connector 37"/>
          <p:cNvCxnSpPr>
            <a:stCxn id="36" idx="1"/>
            <a:endCxn id="29" idx="3"/>
          </p:cNvCxnSpPr>
          <p:nvPr/>
        </p:nvCxnSpPr>
        <p:spPr>
          <a:xfrm flipH="1">
            <a:off x="5257800" y="5104909"/>
            <a:ext cx="1083506" cy="6625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37" idx="1"/>
            <a:endCxn id="29" idx="3"/>
          </p:cNvCxnSpPr>
          <p:nvPr/>
        </p:nvCxnSpPr>
        <p:spPr>
          <a:xfrm flipH="1">
            <a:off x="5257800" y="5760675"/>
            <a:ext cx="1102934" cy="68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35" idx="1"/>
            <a:endCxn id="29" idx="3"/>
          </p:cNvCxnSpPr>
          <p:nvPr/>
        </p:nvCxnSpPr>
        <p:spPr>
          <a:xfrm flipH="1" flipV="1">
            <a:off x="5257800" y="5767500"/>
            <a:ext cx="1102934" cy="63957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355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54308" y="1676400"/>
            <a:ext cx="1388522"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Axle </a:t>
            </a:r>
            <a:r>
              <a:rPr lang="en-US" sz="2400" dirty="0">
                <a:latin typeface="Times New Roman" panose="02020603050405020304" pitchFamily="18" charset="0"/>
                <a:cs typeface="Times New Roman" panose="02020603050405020304" pitchFamily="18" charset="0"/>
              </a:rPr>
              <a:t>load</a:t>
            </a:r>
            <a:endParaRPr lang="ar-IQ"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1578749" y="884534"/>
            <a:ext cx="259077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Inertia of pavement</a:t>
            </a:r>
            <a:endParaRPr lang="ar-IQ"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6274780" y="152400"/>
            <a:ext cx="2353529"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Speed </a:t>
            </a:r>
            <a:r>
              <a:rPr lang="en-US" sz="2400" dirty="0">
                <a:latin typeface="Times New Roman" panose="02020603050405020304" pitchFamily="18" charset="0"/>
                <a:cs typeface="Times New Roman" panose="02020603050405020304" pitchFamily="18" charset="0"/>
              </a:rPr>
              <a:t>of vehicles</a:t>
            </a:r>
            <a:endParaRPr lang="ar-IQ"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6254309" y="870466"/>
            <a:ext cx="2864887"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Concentration </a:t>
            </a:r>
            <a:r>
              <a:rPr lang="en-US" sz="2400" dirty="0">
                <a:latin typeface="Times New Roman" panose="02020603050405020304" pitchFamily="18" charset="0"/>
                <a:cs typeface="Times New Roman" panose="02020603050405020304" pitchFamily="18" charset="0"/>
              </a:rPr>
              <a:t>of load</a:t>
            </a:r>
            <a:endParaRPr lang="ar-IQ" sz="2400" dirty="0">
              <a:latin typeface="Times New Roman" panose="02020603050405020304" pitchFamily="18" charset="0"/>
              <a:cs typeface="Times New Roman" panose="02020603050405020304" pitchFamily="18" charset="0"/>
            </a:endParaRPr>
          </a:p>
        </p:txBody>
      </p:sp>
      <p:cxnSp>
        <p:nvCxnSpPr>
          <p:cNvPr id="9" name="Straight Connector 8"/>
          <p:cNvCxnSpPr>
            <a:stCxn id="5" idx="3"/>
            <a:endCxn id="6" idx="1"/>
          </p:cNvCxnSpPr>
          <p:nvPr/>
        </p:nvCxnSpPr>
        <p:spPr>
          <a:xfrm flipV="1">
            <a:off x="4169523" y="383232"/>
            <a:ext cx="2105256" cy="7321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3"/>
            <a:endCxn id="7" idx="1"/>
          </p:cNvCxnSpPr>
          <p:nvPr/>
        </p:nvCxnSpPr>
        <p:spPr>
          <a:xfrm flipV="1">
            <a:off x="4169524" y="1101298"/>
            <a:ext cx="2084785" cy="14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3"/>
            <a:endCxn id="4" idx="1"/>
          </p:cNvCxnSpPr>
          <p:nvPr/>
        </p:nvCxnSpPr>
        <p:spPr>
          <a:xfrm>
            <a:off x="4169524" y="1115366"/>
            <a:ext cx="2084785" cy="791866"/>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447800" y="2967336"/>
            <a:ext cx="8991600" cy="954107"/>
          </a:xfrm>
          <a:prstGeom prst="rect">
            <a:avLst/>
          </a:prstGeom>
        </p:spPr>
        <p:txBody>
          <a:bodyPr wrap="square">
            <a:spAutoFit/>
          </a:bodyPr>
          <a:lstStyle/>
          <a:p>
            <a:r>
              <a:rPr lang="en-US" sz="2800" dirty="0">
                <a:solidFill>
                  <a:srgbClr val="002060"/>
                </a:solidFill>
                <a:latin typeface="Times New Roman" panose="02020603050405020304" pitchFamily="18" charset="0"/>
                <a:cs typeface="Times New Roman" panose="02020603050405020304" pitchFamily="18" charset="0"/>
              </a:rPr>
              <a:t>2) </a:t>
            </a:r>
            <a:r>
              <a:rPr lang="en-US" sz="2800" i="1" dirty="0">
                <a:solidFill>
                  <a:srgbClr val="002060"/>
                </a:solidFill>
                <a:latin typeface="Times New Roman" panose="02020603050405020304" pitchFamily="18" charset="0"/>
                <a:cs typeface="Times New Roman" panose="02020603050405020304" pitchFamily="18" charset="0"/>
              </a:rPr>
              <a:t>Durability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Resistance </a:t>
            </a:r>
            <a:r>
              <a:rPr lang="en-US" sz="2800" dirty="0">
                <a:solidFill>
                  <a:srgbClr val="C00000"/>
                </a:solidFill>
                <a:latin typeface="Times New Roman" panose="02020603050405020304" pitchFamily="18" charset="0"/>
                <a:cs typeface="Times New Roman" panose="02020603050405020304" pitchFamily="18" charset="0"/>
              </a:rPr>
              <a:t>to weathering (air, water, &amp; oil) &amp; </a:t>
            </a:r>
            <a:r>
              <a:rPr lang="en-US" sz="2800" dirty="0">
                <a:solidFill>
                  <a:srgbClr val="C00000"/>
                </a:solidFill>
                <a:latin typeface="Times New Roman" panose="02020603050405020304" pitchFamily="18" charset="0"/>
                <a:cs typeface="Times New Roman" panose="02020603050405020304" pitchFamily="18" charset="0"/>
              </a:rPr>
              <a:t> </a:t>
            </a:r>
          </a:p>
          <a:p>
            <a:r>
              <a:rPr lang="en-US"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abrasive action of </a:t>
            </a:r>
            <a:r>
              <a:rPr lang="en-US" sz="2800" dirty="0">
                <a:solidFill>
                  <a:srgbClr val="C00000"/>
                </a:solidFill>
                <a:latin typeface="Times New Roman" panose="02020603050405020304" pitchFamily="18" charset="0"/>
                <a:cs typeface="Times New Roman" panose="02020603050405020304" pitchFamily="18" charset="0"/>
              </a:rPr>
              <a:t>traffic</a:t>
            </a:r>
            <a:r>
              <a:rPr lang="en-US" sz="2800" dirty="0">
                <a:solidFill>
                  <a:srgbClr val="C00000"/>
                </a:solidFill>
                <a:latin typeface="Times New Roman" panose="02020603050405020304" pitchFamily="18" charset="0"/>
                <a:cs typeface="Times New Roman" panose="02020603050405020304" pitchFamily="18" charset="0"/>
              </a:rPr>
              <a:t>.</a:t>
            </a:r>
            <a:endParaRPr lang="ar-IQ" sz="2800" dirty="0">
              <a:solidFill>
                <a:srgbClr val="C0000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6427433" y="6133462"/>
            <a:ext cx="2691763"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Degree of compaction</a:t>
            </a:r>
            <a:endParaRPr lang="ar-IQ" sz="2200" dirty="0">
              <a:latin typeface="Times New Roman" panose="02020603050405020304" pitchFamily="18" charset="0"/>
              <a:cs typeface="Times New Roman" panose="02020603050405020304" pitchFamily="18" charset="0"/>
            </a:endParaRPr>
          </a:p>
        </p:txBody>
      </p:sp>
      <p:sp>
        <p:nvSpPr>
          <p:cNvPr id="22" name="Rectangle 21"/>
          <p:cNvSpPr/>
          <p:nvPr/>
        </p:nvSpPr>
        <p:spPr>
          <a:xfrm>
            <a:off x="6427432" y="4304550"/>
            <a:ext cx="3562194"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Asphalt </a:t>
            </a:r>
            <a:r>
              <a:rPr lang="en-US" sz="2200" dirty="0">
                <a:latin typeface="Times New Roman" panose="02020603050405020304" pitchFamily="18" charset="0"/>
                <a:cs typeface="Times New Roman" panose="02020603050405020304" pitchFamily="18" charset="0"/>
              </a:rPr>
              <a:t>content (asphalt film)</a:t>
            </a:r>
            <a:endParaRPr lang="ar-IQ" sz="2200" dirty="0">
              <a:latin typeface="Times New Roman" panose="02020603050405020304" pitchFamily="18" charset="0"/>
              <a:cs typeface="Times New Roman" panose="02020603050405020304" pitchFamily="18" charset="0"/>
            </a:endParaRPr>
          </a:p>
        </p:txBody>
      </p:sp>
      <p:sp>
        <p:nvSpPr>
          <p:cNvPr id="23" name="Rectangle 22"/>
          <p:cNvSpPr/>
          <p:nvPr/>
        </p:nvSpPr>
        <p:spPr>
          <a:xfrm>
            <a:off x="6427433" y="5181601"/>
            <a:ext cx="3139001" cy="430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200" dirty="0">
                <a:latin typeface="Times New Roman" panose="02020603050405020304" pitchFamily="18" charset="0"/>
                <a:cs typeface="Times New Roman" panose="02020603050405020304" pitchFamily="18" charset="0"/>
              </a:rPr>
              <a:t>Gradation (dense or open)</a:t>
            </a:r>
            <a:endParaRPr lang="ar-IQ" sz="2200" dirty="0">
              <a:latin typeface="Times New Roman" panose="02020603050405020304" pitchFamily="18" charset="0"/>
              <a:cs typeface="Times New Roman" panose="02020603050405020304" pitchFamily="18" charset="0"/>
            </a:endParaRPr>
          </a:p>
        </p:txBody>
      </p:sp>
      <p:sp>
        <p:nvSpPr>
          <p:cNvPr id="24" name="Rectangle 23"/>
          <p:cNvSpPr/>
          <p:nvPr/>
        </p:nvSpPr>
        <p:spPr>
          <a:xfrm>
            <a:off x="1942146" y="4119883"/>
            <a:ext cx="2704138" cy="400110"/>
          </a:xfrm>
          <a:prstGeom prst="rect">
            <a:avLst/>
          </a:prstGeom>
        </p:spPr>
        <p:txBody>
          <a:bodyPr wrap="none">
            <a:spAutoFit/>
          </a:bodyPr>
          <a:lstStyle/>
          <a:p>
            <a:r>
              <a:rPr lang="en-US" sz="2000" dirty="0">
                <a:solidFill>
                  <a:srgbClr val="002060"/>
                </a:solidFill>
              </a:rPr>
              <a:t>Durability is affected </a:t>
            </a:r>
            <a:r>
              <a:rPr lang="en-US" sz="2000" dirty="0">
                <a:solidFill>
                  <a:srgbClr val="002060"/>
                </a:solidFill>
              </a:rPr>
              <a:t>by:</a:t>
            </a:r>
            <a:endParaRPr lang="ar-IQ" sz="2000" dirty="0">
              <a:solidFill>
                <a:srgbClr val="002060"/>
              </a:solidFill>
            </a:endParaRPr>
          </a:p>
        </p:txBody>
      </p:sp>
    </p:spTree>
    <p:extLst>
      <p:ext uri="{BB962C8B-B14F-4D97-AF65-F5344CB8AC3E}">
        <p14:creationId xmlns:p14="http://schemas.microsoft.com/office/powerpoint/2010/main" val="83123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1099</Words>
  <Application>Microsoft Office PowerPoint</Application>
  <PresentationFormat>Widescreen</PresentationFormat>
  <Paragraphs>200</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vt:lpstr>
      <vt:lpstr>Arial Narrow</vt:lpstr>
      <vt:lpstr>Calibri</vt:lpstr>
      <vt:lpstr>Calibri Light</vt:lpstr>
      <vt:lpstr>Cambria Math</vt:lpstr>
      <vt:lpstr>Times New Roman</vt:lpstr>
      <vt:lpstr>TimesTen-Roman</vt:lpstr>
      <vt:lpstr>Office Theme</vt:lpstr>
      <vt:lpstr>Worksheet</vt:lpstr>
      <vt:lpstr>Highway Materials Lecture - 14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Materials Lecture - 14</dc:title>
  <dc:creator>raquim r</dc:creator>
  <cp:lastModifiedBy>raquim r</cp:lastModifiedBy>
  <cp:revision>1</cp:revision>
  <dcterms:created xsi:type="dcterms:W3CDTF">2018-11-18T20:22:14Z</dcterms:created>
  <dcterms:modified xsi:type="dcterms:W3CDTF">2018-11-18T20:22:34Z</dcterms:modified>
</cp:coreProperties>
</file>